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55"/>
  </p:notesMasterIdLst>
  <p:handoutMasterIdLst>
    <p:handoutMasterId r:id="rId56"/>
  </p:handoutMasterIdLst>
  <p:sldIdLst>
    <p:sldId id="2830" r:id="rId2"/>
    <p:sldId id="2817" r:id="rId3"/>
    <p:sldId id="2831" r:id="rId4"/>
    <p:sldId id="3158" r:id="rId5"/>
    <p:sldId id="2999" r:id="rId6"/>
    <p:sldId id="3159" r:id="rId7"/>
    <p:sldId id="2458" r:id="rId8"/>
    <p:sldId id="2459" r:id="rId9"/>
    <p:sldId id="2460" r:id="rId10"/>
    <p:sldId id="2461" r:id="rId11"/>
    <p:sldId id="2462" r:id="rId12"/>
    <p:sldId id="2463" r:id="rId13"/>
    <p:sldId id="2464" r:id="rId14"/>
    <p:sldId id="2465" r:id="rId15"/>
    <p:sldId id="2735" r:id="rId16"/>
    <p:sldId id="3160" r:id="rId17"/>
    <p:sldId id="3161" r:id="rId18"/>
    <p:sldId id="3162" r:id="rId19"/>
    <p:sldId id="3163" r:id="rId20"/>
    <p:sldId id="3164" r:id="rId21"/>
    <p:sldId id="3165" r:id="rId22"/>
    <p:sldId id="3166" r:id="rId23"/>
    <p:sldId id="3167" r:id="rId24"/>
    <p:sldId id="3168" r:id="rId25"/>
    <p:sldId id="3169" r:id="rId26"/>
    <p:sldId id="3170" r:id="rId27"/>
    <p:sldId id="3171" r:id="rId28"/>
    <p:sldId id="3172" r:id="rId29"/>
    <p:sldId id="3173" r:id="rId30"/>
    <p:sldId id="2833" r:id="rId31"/>
    <p:sldId id="3174" r:id="rId32"/>
    <p:sldId id="3175" r:id="rId33"/>
    <p:sldId id="3176" r:id="rId34"/>
    <p:sldId id="3177" r:id="rId35"/>
    <p:sldId id="2768" r:id="rId36"/>
    <p:sldId id="3178" r:id="rId37"/>
    <p:sldId id="3179" r:id="rId38"/>
    <p:sldId id="2771" r:id="rId39"/>
    <p:sldId id="2772" r:id="rId40"/>
    <p:sldId id="2773" r:id="rId41"/>
    <p:sldId id="2774" r:id="rId42"/>
    <p:sldId id="2775" r:id="rId43"/>
    <p:sldId id="3180" r:id="rId44"/>
    <p:sldId id="3181" r:id="rId45"/>
    <p:sldId id="2778" r:id="rId46"/>
    <p:sldId id="3009" r:id="rId47"/>
    <p:sldId id="3011" r:id="rId48"/>
    <p:sldId id="3004" r:id="rId49"/>
    <p:sldId id="3005" r:id="rId50"/>
    <p:sldId id="3001" r:id="rId51"/>
    <p:sldId id="3002" r:id="rId52"/>
    <p:sldId id="2819" r:id="rId53"/>
    <p:sldId id="2818" r:id="rId54"/>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102" d="100"/>
          <a:sy n="102" d="100"/>
        </p:scale>
        <p:origin x="606" y="90"/>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6/23/2024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6/23/2024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693F04E-CD0A-E5E7-4ACC-A77A11363E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ADC8F1-0334-D291-09E9-6B3C5B0B0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4561626-03FD-2BB3-AF58-FBEC59A575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94D087C8-4C65-D268-654E-FC67FA8B4D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91B7255-90FF-F456-FF5B-4EEEFD9C9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A7842F9-50C8-091C-1144-B2931B88F2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CBF2FF9-8FB4-9D79-B2D8-430FF6F6D2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9E86B0B5-903E-CD7D-03B6-B827A4AD3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ED5483D-B4F8-1B05-8E7C-2DA8DB345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02CC3C1C-F699-4933-B975-A972E48FE1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6909720-0B91-753D-16D1-C6D589921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AFB87313-F9C6-C30C-0E42-98BF2D5FF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4" r:id="rId4"/>
    <p:sldLayoutId id="2147490833" r:id="rId5"/>
    <p:sldLayoutId id="2147490836" r:id="rId6"/>
    <p:sldLayoutId id="2147490835" r:id="rId7"/>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ikdYub6RY0&amp;list=PLWDeKF97v9SPFYVPis99l9eD-wZf0RypK" TargetMode="External"/><Relationship Id="rId2" Type="http://schemas.openxmlformats.org/officeDocument/2006/relationships/hyperlink" Target="https://fdp-si.aicte-india.org/download.php#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4">
            <a:extLst>
              <a:ext uri="{FF2B5EF4-FFF2-40B4-BE49-F238E27FC236}">
                <a16:creationId xmlns:a16="http://schemas.microsoft.com/office/drawing/2014/main" id="{2396381C-ADCE-64BF-8253-F623C65F30D0}"/>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spAutoFit/>
          </a:bodyPr>
          <a:lstStyle/>
          <a:p>
            <a:r>
              <a:rPr lang="en-US" altLang="en-US" dirty="0">
                <a:latin typeface="Arial" panose="020B0604020202020204" pitchFamily="34" charset="0"/>
              </a:rPr>
              <a:t>Module 5 – Implications of the Holistic Understanding – a Look at Professional Ethics</a:t>
            </a:r>
            <a:endParaRPr lang="en-IN" altLang="en-US" dirty="0">
              <a:latin typeface="Arial" panose="020B0604020202020204" pitchFamily="34" charset="0"/>
            </a:endParaRPr>
          </a:p>
        </p:txBody>
      </p:sp>
      <p:sp>
        <p:nvSpPr>
          <p:cNvPr id="16387" name="Title 3">
            <a:extLst>
              <a:ext uri="{FF2B5EF4-FFF2-40B4-BE49-F238E27FC236}">
                <a16:creationId xmlns:a16="http://schemas.microsoft.com/office/drawing/2014/main" id="{CE33C0DD-501A-7BD0-13EA-23D3982629A1}"/>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b" anchorCtr="0" compatLnSpc="1">
            <a:prstTxWarp prst="textNoShape">
              <a:avLst/>
            </a:prstTxWarp>
            <a:noAutofit/>
          </a:bodyPr>
          <a:lstStyle/>
          <a:p>
            <a:r>
              <a:rPr lang="en-IN" altLang="en-US" dirty="0">
                <a:latin typeface="Arial" panose="020B0604020202020204" pitchFamily="34" charset="0"/>
              </a:rPr>
              <a:t>Lectures 23-25</a:t>
            </a:r>
            <a:br>
              <a:rPr lang="en-IN" altLang="en-US" dirty="0">
                <a:latin typeface="Arial" panose="020B0604020202020204" pitchFamily="34" charset="0"/>
              </a:rPr>
            </a:br>
            <a:r>
              <a:rPr lang="en-US" altLang="en-US" dirty="0">
                <a:latin typeface="Arial" panose="020B0604020202020204" pitchFamily="34" charset="0"/>
              </a:rPr>
              <a:t>Implications of the Holistic Understanding</a:t>
            </a:r>
            <a:endParaRPr lang="en-IN" altLang="en-US"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9E43BDC-F2D1-E721-5004-3F6A715809E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Universal Values Naturally Emerging from the Right Understanding</a:t>
            </a:r>
            <a:endParaRPr lang="en-IN" altLang="en-US"/>
          </a:p>
        </p:txBody>
      </p:sp>
      <p:sp>
        <p:nvSpPr>
          <p:cNvPr id="30723" name="Text Placeholder 2">
            <a:extLst>
              <a:ext uri="{FF2B5EF4-FFF2-40B4-BE49-F238E27FC236}">
                <a16:creationId xmlns:a16="http://schemas.microsoft.com/office/drawing/2014/main" id="{FD8C7D31-2F81-1462-BEB9-B91E362F952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a:t>From earlier discussions, we can easily infer that there is an innate harmony and orderliness in the existence. </a:t>
            </a:r>
          </a:p>
          <a:p>
            <a:pPr defTabSz="1087221"/>
            <a:r>
              <a:rPr altLang="en-US"/>
              <a:t>The human beings only need to understand it (and not to create it). </a:t>
            </a:r>
          </a:p>
          <a:p>
            <a:pPr defTabSz="1087221"/>
            <a:r>
              <a:rPr altLang="en-US"/>
              <a:t>The universal human values are manifestations of the truth of existence, i.e. co-existence, in various dimensions of human participation in the existential order. </a:t>
            </a:r>
          </a:p>
          <a:p>
            <a:pPr defTabSz="1087221"/>
            <a:r>
              <a:rPr altLang="en-US"/>
              <a:t>These values are naturally acceptable to all human beings and conducive to human happiness (an wellbeing of all). </a:t>
            </a:r>
          </a:p>
          <a:p>
            <a:pPr defTabSz="1087221"/>
            <a:r>
              <a:rPr altLang="en-US"/>
              <a:t>Only our ignorance leads to all the difficulties and confusions in appreciating and inculcating these universal values. </a:t>
            </a:r>
            <a:endParaRPr lang="en-I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7D9D66F-4515-D41F-89D4-131AACBC412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Development of Human Consciousness </a:t>
            </a:r>
          </a:p>
        </p:txBody>
      </p:sp>
      <p:sp>
        <p:nvSpPr>
          <p:cNvPr id="31747" name="Text Placeholder 2">
            <a:extLst>
              <a:ext uri="{FF2B5EF4-FFF2-40B4-BE49-F238E27FC236}">
                <a16:creationId xmlns:a16="http://schemas.microsoft.com/office/drawing/2014/main" id="{EA928952-883D-23E1-2C76-831A14A4377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a:t>As explained earlier, the journey towards right understanding in fact brings a transformation in the human being from ‘animal consciousness’ to ‘human consciousness’. </a:t>
            </a:r>
          </a:p>
          <a:p>
            <a:pPr defTabSz="1087221"/>
            <a:r>
              <a:rPr altLang="en-US"/>
              <a:t>In ‘animal consciousness’, we give first priority to physical facility. </a:t>
            </a:r>
          </a:p>
          <a:p>
            <a:pPr defTabSz="1087221"/>
            <a:r>
              <a:rPr altLang="en-US"/>
              <a:t>But as we transform to the human consciousness, we are able to base our thoughts and activities on right understanding, give relationship a higher priority than physical facility, identify our physical needs and ensure it through cyclic and mutually enriching production processes, thereby enriching rest of the nature as well.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B27D2E8-565F-6804-6E5F-9B3ADA94B9A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Implications of Value-based Living</a:t>
            </a:r>
          </a:p>
        </p:txBody>
      </p:sp>
      <p:sp>
        <p:nvSpPr>
          <p:cNvPr id="32771" name="Text Placeholder 2">
            <a:extLst>
              <a:ext uri="{FF2B5EF4-FFF2-40B4-BE49-F238E27FC236}">
                <a16:creationId xmlns:a16="http://schemas.microsoft.com/office/drawing/2014/main" id="{60E608DB-CEAF-54B1-FD66-1F3DD3B3F61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sz="2400"/>
              <a:t>At the level of individual: </a:t>
            </a:r>
          </a:p>
          <a:p>
            <a:pPr lvl="1" defTabSz="1087221"/>
            <a:r>
              <a:rPr altLang="en-US" sz="2200"/>
              <a:t>Transition towards happiness and prosperity, slowly getting rid of the contradictions and conflicts within through self-exploration and thus getting rid of the tension, frustration, depression, one-upmanship, psycho-somatic disorders etc. facilitating definite human conduct. </a:t>
            </a:r>
          </a:p>
          <a:p>
            <a:pPr lvl="1" defTabSz="1087221"/>
            <a:r>
              <a:rPr altLang="en-US" sz="2200"/>
              <a:t>The feeling of self-regulation will reduce the occurrence of diseases and in turn the feeling of insecurity. This will help the individual lead a more fulfilling life. </a:t>
            </a:r>
          </a:p>
          <a:p>
            <a:pPr defTabSz="1087221"/>
            <a:r>
              <a:rPr altLang="en-US" sz="2400"/>
              <a:t>At the level of family: </a:t>
            </a:r>
          </a:p>
          <a:p>
            <a:pPr lvl="1" defTabSz="1087221"/>
            <a:r>
              <a:rPr altLang="en-US" sz="2200"/>
              <a:t>Value-based living facilitating peace and harmony in the family, with more occurrences of just and fulfilling behaviour raising the feeling of togetherness in the families and reducing the family feuds. </a:t>
            </a:r>
          </a:p>
          <a:p>
            <a:pPr lvl="1" defTabSz="1087221"/>
            <a:r>
              <a:rPr altLang="en-US" sz="2200"/>
              <a:t>People will feel prosperous and the feeling to nurture others will grow in the families. </a:t>
            </a:r>
          </a:p>
          <a:p>
            <a:pPr lvl="1" defTabSz="1087221"/>
            <a:r>
              <a:rPr altLang="en-US" sz="2200"/>
              <a:t>Such harmonious living will also help reduce the consumerist behaviour in family celebrations like marriages, parties and other social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4B097AF-70E9-645F-BD81-18B4A69E401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Implications of Value-based Living…</a:t>
            </a:r>
          </a:p>
        </p:txBody>
      </p:sp>
      <p:sp>
        <p:nvSpPr>
          <p:cNvPr id="3" name="Text Placeholder 2">
            <a:extLst>
              <a:ext uri="{FF2B5EF4-FFF2-40B4-BE49-F238E27FC236}">
                <a16:creationId xmlns:a16="http://schemas.microsoft.com/office/drawing/2014/main" id="{DFB1116E-458B-C448-C65F-5DCC208ECA1D}"/>
              </a:ext>
            </a:extLst>
          </p:cNvPr>
          <p:cNvSpPr>
            <a:spLocks noGrp="1"/>
          </p:cNvSpPr>
          <p:nvPr>
            <p:ph type="body" sz="quarter" idx="13"/>
          </p:nvPr>
        </p:nvSpPr>
        <p:spPr/>
        <p:txBody>
          <a:bodyPr>
            <a:normAutofit/>
          </a:bodyPr>
          <a:lstStyle/>
          <a:p>
            <a:pPr marL="271983" indent="-271983">
              <a:defRPr/>
            </a:pPr>
            <a:r>
              <a:t>At the level of society: </a:t>
            </a:r>
          </a:p>
          <a:p>
            <a:pPr marL="543968" lvl="1" indent="-271983">
              <a:defRPr/>
            </a:pPr>
            <a:r>
              <a:t>Mutual trust and fearlessness developing in the society, reduction of discrimination on the basis of body (in terms of gender, age or race), physical facility (in terms of wealth or posts) and beliefs (in terms of isms, sects, </a:t>
            </a:r>
            <a:r>
              <a:rPr err="1"/>
              <a:t>etc</a:t>
            </a:r>
            <a:r>
              <a:t>), solution emerging to problems like terrorism, communalism and international conflicts etc. </a:t>
            </a:r>
          </a:p>
          <a:p>
            <a:pPr marL="543968" lvl="1" indent="-271983">
              <a:defRPr/>
            </a:pPr>
            <a:r>
              <a:t>The feeling of undividedness will grow in the society. </a:t>
            </a:r>
          </a:p>
          <a:p>
            <a:pPr marL="543968" lvl="1" indent="-271983">
              <a:defRPr/>
            </a:pPr>
            <a:r>
              <a:t>Fulfilment of human goal will start getting to the fore in our plans and projects at all levels and gradually a human order based on trustful relationships will slowly emerge. </a:t>
            </a:r>
          </a:p>
          <a:p>
            <a:pPr marL="271983" indent="-271983">
              <a:defRPr/>
            </a:pPr>
            <a:r>
              <a:t>At the level of nature: </a:t>
            </a:r>
          </a:p>
          <a:p>
            <a:pPr marL="543968" lvl="1" indent="-271983">
              <a:defRPr/>
            </a:pPr>
            <a:r>
              <a:t>Human order fulfilling all the other three orders of nature, problems of pollution and resource depletion being handled smoothly when people are able to judge appropriately their needs for physical facility themselves and the mode of fulfilment is eco-friendly. </a:t>
            </a:r>
          </a:p>
          <a:p>
            <a:pPr marL="543968" lvl="1" indent="-271983">
              <a:defRPr/>
            </a:pPr>
            <a:r>
              <a:t>Better methods of farming and production will help cut down problems of greenhouse gases, ozone depletion, ecological imbalance, etc. </a:t>
            </a:r>
          </a:p>
          <a:p>
            <a:pPr marL="543968" lvl="1" indent="-271983">
              <a:defRPr/>
            </a:pPr>
            <a:r>
              <a:t>The various species of animals and birds can be saved from extinction and forests can be replenished.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89B1FA-6FBE-8A2E-1AD2-D4A41928734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Key Takeaways</a:t>
            </a:r>
          </a:p>
        </p:txBody>
      </p:sp>
      <p:sp>
        <p:nvSpPr>
          <p:cNvPr id="34819" name="Text Placeholder 2">
            <a:extLst>
              <a:ext uri="{FF2B5EF4-FFF2-40B4-BE49-F238E27FC236}">
                <a16:creationId xmlns:a16="http://schemas.microsoft.com/office/drawing/2014/main" id="{0E39BCF5-36E8-6CB3-CBA4-225B79202D6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a:t>Human Values are naturally acceptable</a:t>
            </a:r>
          </a:p>
          <a:p>
            <a:pPr defTabSz="1087221"/>
            <a:endParaRPr altLang="en-US"/>
          </a:p>
          <a:p>
            <a:pPr defTabSz="1087221"/>
            <a:r>
              <a:rPr altLang="en-US"/>
              <a:t>Living with Human Values leads to mutual happiness and mutual prosperity</a:t>
            </a:r>
          </a:p>
          <a:p>
            <a:pPr defTabSz="1087221"/>
            <a:r>
              <a:rPr altLang="en-US"/>
              <a:t>Value-based living is a natural outcome of the right understanding. </a:t>
            </a:r>
          </a:p>
          <a:p>
            <a:pPr defTabSz="1087221"/>
            <a:endParaRPr altLang="en-US"/>
          </a:p>
          <a:p>
            <a:pPr defTabSz="1087221"/>
            <a:r>
              <a:rPr altLang="en-US"/>
              <a:t>Its implications can be seen at all levels of living of human being.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14B8-46E2-4765-8821-8BE29963BE8C}"/>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BEB31288-319E-B634-47D0-F061A4C4B051}"/>
              </a:ext>
            </a:extLst>
          </p:cNvPr>
          <p:cNvSpPr>
            <a:spLocks noGrp="1"/>
          </p:cNvSpPr>
          <p:nvPr>
            <p:ph type="body" sz="quarter" idx="13"/>
          </p:nvPr>
        </p:nvSpPr>
        <p:spPr/>
        <p:txBody>
          <a:bodyPr/>
          <a:lstStyle/>
          <a:p>
            <a:pPr marL="0" indent="0">
              <a:buNone/>
              <a:defRPr/>
            </a:pPr>
            <a:r>
              <a:t>Why ethics when right understanding is already ensured?</a:t>
            </a:r>
          </a:p>
          <a:p>
            <a:pPr marL="0" indent="0">
              <a:buNone/>
              <a:defRPr/>
            </a:pPr>
            <a:endParaRPr/>
          </a:p>
          <a:p>
            <a:pPr marL="0" indent="0">
              <a:buNone/>
              <a:defRPr/>
            </a:pPr>
            <a:r>
              <a:t>Details helpful for review of conduct, for sharing…</a:t>
            </a:r>
          </a:p>
          <a:p>
            <a:pPr marL="0" indent="0">
              <a:buNone/>
              <a:defRPr/>
            </a:pPr>
            <a:r>
              <a:t>For Children, who are in the stage of following, discipline</a:t>
            </a:r>
          </a:p>
          <a:p>
            <a:pPr marL="0" indent="0">
              <a:buNone/>
              <a:defRPr/>
            </a:pPr>
            <a:endParaRPr/>
          </a:p>
          <a:p>
            <a:pPr marL="0" indent="0">
              <a:buNone/>
              <a:defRPr/>
            </a:pPr>
            <a:endParaRPr/>
          </a:p>
          <a:p>
            <a:pPr marL="0" indent="0">
              <a:buNone/>
              <a:defRPr/>
            </a:pPr>
            <a:r>
              <a:t>Ethics</a:t>
            </a:r>
          </a:p>
          <a:p>
            <a:pPr marL="271983" indent="-271983">
              <a:buFontTx/>
              <a:buChar char="-"/>
              <a:defRPr/>
            </a:pPr>
            <a:r>
              <a:t>How we express, how we fulfil..</a:t>
            </a:r>
          </a:p>
          <a:p>
            <a:pPr marL="271983" indent="-271983">
              <a:buFontTx/>
              <a:buChar char="-"/>
              <a:defRPr/>
            </a:pPr>
            <a:r>
              <a:t>Not only about restrictions</a:t>
            </a:r>
            <a:endParaRPr lang="en-I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BDF8FA-C796-405E-B39E-47ABC67353F1}"/>
              </a:ext>
            </a:extLst>
          </p:cNvPr>
          <p:cNvSpPr>
            <a:spLocks noGrp="1"/>
          </p:cNvSpPr>
          <p:nvPr>
            <p:ph type="subTitle" idx="1"/>
          </p:nvPr>
        </p:nvSpPr>
        <p:spPr/>
        <p:txBody>
          <a:bodyPr/>
          <a:lstStyle/>
          <a:p>
            <a:endParaRPr lang="en-IN"/>
          </a:p>
        </p:txBody>
      </p:sp>
      <p:sp>
        <p:nvSpPr>
          <p:cNvPr id="36866" name="Title 10">
            <a:extLst>
              <a:ext uri="{FF2B5EF4-FFF2-40B4-BE49-F238E27FC236}">
                <a16:creationId xmlns:a16="http://schemas.microsoft.com/office/drawing/2014/main" id="{4D2B634E-0EBA-6C51-B53A-1A88B1F524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b" anchorCtr="0" compatLnSpc="1">
            <a:prstTxWarp prst="textNoShape">
              <a:avLst/>
            </a:prstTxWarp>
            <a:noAutofit/>
          </a:bodyPr>
          <a:lstStyle/>
          <a:p>
            <a:pPr marL="542816" indent="-542816"/>
            <a:r>
              <a:rPr lang="en-US" altLang="en-US" sz="4299" dirty="0">
                <a:latin typeface="Arial" panose="020B0604020202020204" pitchFamily="34" charset="0"/>
                <a:cs typeface="Calibri" panose="020F0502020204030204" pitchFamily="34" charset="0"/>
              </a:rPr>
              <a:t>    Lecture 24</a:t>
            </a:r>
            <a:br>
              <a:rPr lang="en-US" altLang="en-US" sz="4299" dirty="0">
                <a:latin typeface="Arial" panose="020B0604020202020204" pitchFamily="34" charset="0"/>
                <a:cs typeface="Calibri" panose="020F0502020204030204" pitchFamily="34" charset="0"/>
              </a:rPr>
            </a:br>
            <a:r>
              <a:rPr lang="en-US" altLang="en-US" sz="4299" dirty="0">
                <a:latin typeface="Arial" panose="020B0604020202020204" pitchFamily="34" charset="0"/>
                <a:cs typeface="Calibri" panose="020F0502020204030204" pitchFamily="34" charset="0"/>
              </a:rPr>
              <a:t>Definitiveness of (Ethical) Human Conduct</a:t>
            </a:r>
            <a:endParaRPr lang="en-US" altLang="en-US" sz="4299" b="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8A335D1-DE0E-02A7-8DC5-FFD6354B05B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Definitiveness of Ethical Human Conduct</a:t>
            </a:r>
          </a:p>
        </p:txBody>
      </p:sp>
      <p:graphicFrame>
        <p:nvGraphicFramePr>
          <p:cNvPr id="4" name="Table 3">
            <a:extLst>
              <a:ext uri="{FF2B5EF4-FFF2-40B4-BE49-F238E27FC236}">
                <a16:creationId xmlns:a16="http://schemas.microsoft.com/office/drawing/2014/main" id="{9A9B0418-0726-6C40-37F2-89F09864B20C}"/>
              </a:ext>
            </a:extLst>
          </p:cNvPr>
          <p:cNvGraphicFramePr>
            <a:graphicFrameLocks noGrp="1"/>
          </p:cNvGraphicFramePr>
          <p:nvPr/>
        </p:nvGraphicFramePr>
        <p:xfrm>
          <a:off x="306934" y="609459"/>
          <a:ext cx="11374980" cy="5756532"/>
        </p:xfrm>
        <a:graphic>
          <a:graphicData uri="http://schemas.openxmlformats.org/drawingml/2006/table">
            <a:tbl>
              <a:tblPr firstRow="1" bandRow="1">
                <a:tableStyleId>{5C22544A-7EE6-4342-B048-85BDC9FD1C3A}</a:tableStyleId>
              </a:tblPr>
              <a:tblGrid>
                <a:gridCol w="5687490">
                  <a:extLst>
                    <a:ext uri="{9D8B030D-6E8A-4147-A177-3AD203B41FA5}">
                      <a16:colId xmlns:a16="http://schemas.microsoft.com/office/drawing/2014/main" val="20000"/>
                    </a:ext>
                  </a:extLst>
                </a:gridCol>
                <a:gridCol w="5687490">
                  <a:extLst>
                    <a:ext uri="{9D8B030D-6E8A-4147-A177-3AD203B41FA5}">
                      <a16:colId xmlns:a16="http://schemas.microsoft.com/office/drawing/2014/main" val="20001"/>
                    </a:ext>
                  </a:extLst>
                </a:gridCol>
              </a:tblGrid>
              <a:tr h="576883">
                <a:tc>
                  <a:txBody>
                    <a:bodyPr/>
                    <a:lstStyle/>
                    <a:p>
                      <a:r>
                        <a:rPr lang="en-US" sz="2400" dirty="0"/>
                        <a:t>Harmony at Different</a:t>
                      </a:r>
                      <a:r>
                        <a:rPr lang="en-US" sz="2400" baseline="0" dirty="0"/>
                        <a:t> Levels</a:t>
                      </a:r>
                      <a:endParaRPr lang="en-US" sz="2400" dirty="0"/>
                    </a:p>
                  </a:txBody>
                  <a:tcPr marL="121875" marR="121875" marT="45726" marB="45726"/>
                </a:tc>
                <a:tc>
                  <a:txBody>
                    <a:bodyPr/>
                    <a:lstStyle/>
                    <a:p>
                      <a:r>
                        <a:rPr lang="en-US" sz="2400" dirty="0"/>
                        <a:t>Expression &amp; Achievement</a:t>
                      </a:r>
                    </a:p>
                  </a:txBody>
                  <a:tcPr marL="121875" marR="121875" marT="45726" marB="45726"/>
                </a:tc>
                <a:extLst>
                  <a:ext uri="{0D108BD9-81ED-4DB2-BD59-A6C34878D82A}">
                    <a16:rowId xmlns:a16="http://schemas.microsoft.com/office/drawing/2014/main" val="10000"/>
                  </a:ext>
                </a:extLst>
              </a:tr>
              <a:tr h="576883">
                <a:tc>
                  <a:txBody>
                    <a:bodyPr/>
                    <a:lstStyle/>
                    <a:p>
                      <a:r>
                        <a:rPr lang="en-US" sz="2400" dirty="0"/>
                        <a:t>Harmony at the level of Self</a:t>
                      </a:r>
                    </a:p>
                  </a:txBody>
                  <a:tcPr marL="121875" marR="121875" marT="45726" marB="45726"/>
                </a:tc>
                <a:tc>
                  <a:txBody>
                    <a:bodyPr/>
                    <a:lstStyle/>
                    <a:p>
                      <a:r>
                        <a:rPr lang="en-US" sz="2400" dirty="0"/>
                        <a:t>Happiness </a:t>
                      </a:r>
                    </a:p>
                  </a:txBody>
                  <a:tcPr marL="121875" marR="121875" marT="45726" marB="45726"/>
                </a:tc>
                <a:extLst>
                  <a:ext uri="{0D108BD9-81ED-4DB2-BD59-A6C34878D82A}">
                    <a16:rowId xmlns:a16="http://schemas.microsoft.com/office/drawing/2014/main" val="10001"/>
                  </a:ext>
                </a:extLst>
              </a:tr>
              <a:tr h="1188883">
                <a:tc>
                  <a:txBody>
                    <a:bodyPr/>
                    <a:lstStyle/>
                    <a:p>
                      <a:r>
                        <a:rPr lang="en-US" sz="2400" dirty="0"/>
                        <a:t>Harmony of the Self with the Body</a:t>
                      </a:r>
                    </a:p>
                  </a:txBody>
                  <a:tcPr marL="121875" marR="121875" marT="45726" marB="45726"/>
                </a:tc>
                <a:tc>
                  <a:txBody>
                    <a:bodyPr/>
                    <a:lstStyle/>
                    <a:p>
                      <a:r>
                        <a:rPr lang="en-US" sz="2400" dirty="0"/>
                        <a:t>Feeling of self-regulation at the level of Self and</a:t>
                      </a:r>
                    </a:p>
                    <a:p>
                      <a:r>
                        <a:rPr lang="en-US" sz="2400" dirty="0"/>
                        <a:t>Health at the level of body</a:t>
                      </a:r>
                    </a:p>
                  </a:txBody>
                  <a:tcPr marL="121875" marR="121875" marT="45726" marB="45726"/>
                </a:tc>
                <a:extLst>
                  <a:ext uri="{0D108BD9-81ED-4DB2-BD59-A6C34878D82A}">
                    <a16:rowId xmlns:a16="http://schemas.microsoft.com/office/drawing/2014/main" val="10002"/>
                  </a:ext>
                </a:extLst>
              </a:tr>
              <a:tr h="995716">
                <a:tc>
                  <a:txBody>
                    <a:bodyPr/>
                    <a:lstStyle/>
                    <a:p>
                      <a:r>
                        <a:rPr lang="en-US" sz="2400" dirty="0"/>
                        <a:t>Harmony in the family, in human-human relationship </a:t>
                      </a:r>
                    </a:p>
                  </a:txBody>
                  <a:tcPr marL="121875" marR="121875" marT="45726" marB="45726"/>
                </a:tc>
                <a:tc>
                  <a:txBody>
                    <a:bodyPr/>
                    <a:lstStyle/>
                    <a:p>
                      <a:r>
                        <a:rPr lang="en-US" sz="2400" dirty="0"/>
                        <a:t>Mutual happiness, trust, fearlessness… justice</a:t>
                      </a:r>
                    </a:p>
                  </a:txBody>
                  <a:tcPr marL="121875" marR="121875" marT="45726" marB="45726"/>
                </a:tc>
                <a:extLst>
                  <a:ext uri="{0D108BD9-81ED-4DB2-BD59-A6C34878D82A}">
                    <a16:rowId xmlns:a16="http://schemas.microsoft.com/office/drawing/2014/main" val="10003"/>
                  </a:ext>
                </a:extLst>
              </a:tr>
              <a:tr h="1422451">
                <a:tc>
                  <a:txBody>
                    <a:bodyPr/>
                    <a:lstStyle/>
                    <a:p>
                      <a:r>
                        <a:rPr lang="en-US" sz="2400" dirty="0"/>
                        <a:t>Harmony with rest of nature </a:t>
                      </a:r>
                    </a:p>
                  </a:txBody>
                  <a:tcPr marL="121875" marR="121875" marT="45726" marB="45726"/>
                </a:tc>
                <a:tc>
                  <a:txBody>
                    <a:bodyPr/>
                    <a:lstStyle/>
                    <a:p>
                      <a:r>
                        <a:rPr lang="en-US" sz="2400" dirty="0"/>
                        <a:t>Mutual prosperity – prosperity in human being and preservation of rest of nature</a:t>
                      </a:r>
                    </a:p>
                  </a:txBody>
                  <a:tcPr marL="121875" marR="121875" marT="45726" marB="45726"/>
                </a:tc>
                <a:extLst>
                  <a:ext uri="{0D108BD9-81ED-4DB2-BD59-A6C34878D82A}">
                    <a16:rowId xmlns:a16="http://schemas.microsoft.com/office/drawing/2014/main" val="10004"/>
                  </a:ext>
                </a:extLst>
              </a:tr>
              <a:tr h="995716">
                <a:tc>
                  <a:txBody>
                    <a:bodyPr/>
                    <a:lstStyle/>
                    <a:p>
                      <a:r>
                        <a:rPr lang="en-US" sz="2400" dirty="0"/>
                        <a:t>Harmony with the whole of nature/ existence</a:t>
                      </a:r>
                    </a:p>
                  </a:txBody>
                  <a:tcPr marL="121875" marR="121875"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Co-existence (mutual fulfilment) with</a:t>
                      </a:r>
                      <a:r>
                        <a:rPr lang="en-US" sz="2400" baseline="0" dirty="0"/>
                        <a:t> entire Nature</a:t>
                      </a:r>
                      <a:endParaRPr lang="en-US" sz="2400" dirty="0"/>
                    </a:p>
                  </a:txBody>
                  <a:tcPr marL="121875" marR="121875" marT="45726" marB="45726"/>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50F8A44-792B-7FBA-87D0-3985D5A208A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sz="2899"/>
              <a:t>Definitiveness of Ethical Human Conduct- View 1</a:t>
            </a:r>
            <a:endParaRPr lang="en-US" altLang="en-US" sz="2899">
              <a:latin typeface="Kruti Dev 010" pitchFamily="2" charset="0"/>
            </a:endParaRPr>
          </a:p>
        </p:txBody>
      </p:sp>
      <p:sp>
        <p:nvSpPr>
          <p:cNvPr id="39939" name="TextBox 23">
            <a:extLst>
              <a:ext uri="{FF2B5EF4-FFF2-40B4-BE49-F238E27FC236}">
                <a16:creationId xmlns:a16="http://schemas.microsoft.com/office/drawing/2014/main" id="{C8995209-C1C0-FD9F-911B-D51D2010D4F8}"/>
              </a:ext>
            </a:extLst>
          </p:cNvPr>
          <p:cNvSpPr txBox="1">
            <a:spLocks noChangeArrowheads="1"/>
          </p:cNvSpPr>
          <p:nvPr/>
        </p:nvSpPr>
        <p:spPr bwMode="auto">
          <a:xfrm>
            <a:off x="1278259" y="5269280"/>
            <a:ext cx="2945718" cy="7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Mutual Happiness</a:t>
            </a:r>
          </a:p>
          <a:p>
            <a:pPr algn="ctr" eaLnBrk="1" hangingPunct="1"/>
            <a:r>
              <a:rPr lang="en-US" altLang="en-US" sz="2400">
                <a:solidFill>
                  <a:srgbClr val="1E00AA"/>
                </a:solidFill>
                <a:latin typeface="Kruti Dev 010" pitchFamily="2" charset="0"/>
              </a:rPr>
              <a:t>mHk; lq[k</a:t>
            </a:r>
          </a:p>
        </p:txBody>
      </p:sp>
      <p:sp>
        <p:nvSpPr>
          <p:cNvPr id="39940" name="TextBox 24">
            <a:extLst>
              <a:ext uri="{FF2B5EF4-FFF2-40B4-BE49-F238E27FC236}">
                <a16:creationId xmlns:a16="http://schemas.microsoft.com/office/drawing/2014/main" id="{F1F06714-5FD3-2C72-D0CA-16E6C399BDB0}"/>
              </a:ext>
            </a:extLst>
          </p:cNvPr>
          <p:cNvSpPr txBox="1">
            <a:spLocks noChangeArrowheads="1"/>
          </p:cNvSpPr>
          <p:nvPr/>
        </p:nvSpPr>
        <p:spPr bwMode="auto">
          <a:xfrm>
            <a:off x="4065265" y="5278803"/>
            <a:ext cx="2639402" cy="7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Mutual Prosperity</a:t>
            </a:r>
          </a:p>
          <a:p>
            <a:pPr algn="ctr" eaLnBrk="1" hangingPunct="1"/>
            <a:r>
              <a:rPr lang="en-US" altLang="en-US" sz="2400">
                <a:solidFill>
                  <a:srgbClr val="1E00AA"/>
                </a:solidFill>
                <a:latin typeface="Kruti Dev 010" pitchFamily="2" charset="0"/>
              </a:rPr>
              <a:t>mHk; le`f)</a:t>
            </a:r>
          </a:p>
        </p:txBody>
      </p:sp>
      <p:sp>
        <p:nvSpPr>
          <p:cNvPr id="39941" name="TextBox 25">
            <a:extLst>
              <a:ext uri="{FF2B5EF4-FFF2-40B4-BE49-F238E27FC236}">
                <a16:creationId xmlns:a16="http://schemas.microsoft.com/office/drawing/2014/main" id="{E020B7A5-6146-38AC-BC5A-E6F9E8D79A30}"/>
              </a:ext>
            </a:extLst>
          </p:cNvPr>
          <p:cNvSpPr txBox="1">
            <a:spLocks noChangeArrowheads="1"/>
          </p:cNvSpPr>
          <p:nvPr/>
        </p:nvSpPr>
        <p:spPr bwMode="auto">
          <a:xfrm>
            <a:off x="6907819" y="6031104"/>
            <a:ext cx="3758330" cy="7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Universal Human Order</a:t>
            </a:r>
          </a:p>
          <a:p>
            <a:pPr algn="ctr" eaLnBrk="1" hangingPunct="1"/>
            <a:r>
              <a:rPr lang="en-US" altLang="en-US" sz="2400">
                <a:solidFill>
                  <a:srgbClr val="1E00AA"/>
                </a:solidFill>
                <a:latin typeface="Kruti Dev 010" pitchFamily="2" charset="0"/>
              </a:rPr>
              <a:t>lkoZHkkSe ekuoh; O;oLFkk</a:t>
            </a:r>
            <a:endParaRPr lang="en-US" altLang="en-US" sz="2400"/>
          </a:p>
        </p:txBody>
      </p:sp>
      <p:sp>
        <p:nvSpPr>
          <p:cNvPr id="39942" name="TextBox 26">
            <a:extLst>
              <a:ext uri="{FF2B5EF4-FFF2-40B4-BE49-F238E27FC236}">
                <a16:creationId xmlns:a16="http://schemas.microsoft.com/office/drawing/2014/main" id="{686593BD-9BAE-0852-57C8-3FC86379D089}"/>
              </a:ext>
            </a:extLst>
          </p:cNvPr>
          <p:cNvSpPr txBox="1">
            <a:spLocks noChangeArrowheads="1"/>
          </p:cNvSpPr>
          <p:nvPr/>
        </p:nvSpPr>
        <p:spPr bwMode="auto">
          <a:xfrm>
            <a:off x="713240" y="6019994"/>
            <a:ext cx="4063059" cy="7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Undivided Human Society</a:t>
            </a:r>
          </a:p>
          <a:p>
            <a:pPr algn="ctr" eaLnBrk="1" hangingPunct="1"/>
            <a:r>
              <a:rPr lang="en-US" altLang="en-US" sz="2400">
                <a:solidFill>
                  <a:srgbClr val="1E00AA"/>
                </a:solidFill>
                <a:latin typeface="Kruti Dev 010" pitchFamily="2" charset="0"/>
              </a:rPr>
              <a:t>v[k.M ekuoh; lekt</a:t>
            </a:r>
            <a:endParaRPr lang="en-US" altLang="en-US" sz="2400"/>
          </a:p>
        </p:txBody>
      </p:sp>
      <p:sp>
        <p:nvSpPr>
          <p:cNvPr id="28" name="Down Arrow 27">
            <a:extLst>
              <a:ext uri="{FF2B5EF4-FFF2-40B4-BE49-F238E27FC236}">
                <a16:creationId xmlns:a16="http://schemas.microsoft.com/office/drawing/2014/main" id="{5E9DEEC3-6E17-CD64-FD74-F4A69181B425}"/>
              </a:ext>
            </a:extLst>
          </p:cNvPr>
          <p:cNvSpPr/>
          <p:nvPr/>
        </p:nvSpPr>
        <p:spPr bwMode="auto">
          <a:xfrm>
            <a:off x="2643193" y="5867630"/>
            <a:ext cx="203153" cy="2380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a:p>
        </p:txBody>
      </p:sp>
      <p:sp>
        <p:nvSpPr>
          <p:cNvPr id="29" name="Down Arrow 28">
            <a:extLst>
              <a:ext uri="{FF2B5EF4-FFF2-40B4-BE49-F238E27FC236}">
                <a16:creationId xmlns:a16="http://schemas.microsoft.com/office/drawing/2014/main" id="{EE3EAB5E-7C1F-FF53-D58C-BF901A9A6542}"/>
              </a:ext>
            </a:extLst>
          </p:cNvPr>
          <p:cNvSpPr/>
          <p:nvPr/>
        </p:nvSpPr>
        <p:spPr bwMode="auto">
          <a:xfrm>
            <a:off x="2643193" y="4932808"/>
            <a:ext cx="203153" cy="32536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a:p>
        </p:txBody>
      </p:sp>
      <p:sp>
        <p:nvSpPr>
          <p:cNvPr id="30" name="Down Arrow 29">
            <a:extLst>
              <a:ext uri="{FF2B5EF4-FFF2-40B4-BE49-F238E27FC236}">
                <a16:creationId xmlns:a16="http://schemas.microsoft.com/office/drawing/2014/main" id="{26EC3BF7-AB66-0A40-0DB5-D5A5A65D81EC}"/>
              </a:ext>
            </a:extLst>
          </p:cNvPr>
          <p:cNvSpPr/>
          <p:nvPr/>
        </p:nvSpPr>
        <p:spPr bwMode="auto">
          <a:xfrm>
            <a:off x="4979452" y="5085173"/>
            <a:ext cx="203153" cy="1729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a:p>
        </p:txBody>
      </p:sp>
      <p:sp>
        <p:nvSpPr>
          <p:cNvPr id="39946" name="TextBox 24">
            <a:extLst>
              <a:ext uri="{FF2B5EF4-FFF2-40B4-BE49-F238E27FC236}">
                <a16:creationId xmlns:a16="http://schemas.microsoft.com/office/drawing/2014/main" id="{3B83201B-3858-8BBC-32E1-255A401AF633}"/>
              </a:ext>
            </a:extLst>
          </p:cNvPr>
          <p:cNvSpPr txBox="1">
            <a:spLocks noChangeArrowheads="1"/>
          </p:cNvSpPr>
          <p:nvPr/>
        </p:nvSpPr>
        <p:spPr bwMode="auto">
          <a:xfrm>
            <a:off x="6907819" y="5278803"/>
            <a:ext cx="3961483" cy="75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Fulfillment of Human Goal</a:t>
            </a:r>
          </a:p>
          <a:p>
            <a:pPr algn="ctr" eaLnBrk="1" hangingPunct="1"/>
            <a:r>
              <a:rPr lang="en-US" altLang="en-US" sz="2400">
                <a:solidFill>
                  <a:srgbClr val="1E00AA"/>
                </a:solidFill>
                <a:latin typeface="Kruti Dev 010" pitchFamily="2" charset="0"/>
              </a:rPr>
              <a:t>Ekkuo y{; dh iwfrZ</a:t>
            </a:r>
            <a:endParaRPr lang="en-US" altLang="en-US" sz="2400"/>
          </a:p>
        </p:txBody>
      </p:sp>
      <p:sp>
        <p:nvSpPr>
          <p:cNvPr id="14" name="Down Arrow 13">
            <a:extLst>
              <a:ext uri="{FF2B5EF4-FFF2-40B4-BE49-F238E27FC236}">
                <a16:creationId xmlns:a16="http://schemas.microsoft.com/office/drawing/2014/main" id="{9BD79431-01A8-1DF6-E340-DA5C1CC2E026}"/>
              </a:ext>
            </a:extLst>
          </p:cNvPr>
          <p:cNvSpPr/>
          <p:nvPr/>
        </p:nvSpPr>
        <p:spPr bwMode="auto">
          <a:xfrm>
            <a:off x="8736196" y="4932808"/>
            <a:ext cx="203153" cy="32536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a:p>
        </p:txBody>
      </p:sp>
      <p:sp>
        <p:nvSpPr>
          <p:cNvPr id="39948" name="TextBox 20">
            <a:extLst>
              <a:ext uri="{FF2B5EF4-FFF2-40B4-BE49-F238E27FC236}">
                <a16:creationId xmlns:a16="http://schemas.microsoft.com/office/drawing/2014/main" id="{8F74CFFC-ED7B-1324-1623-3E16C11678E6}"/>
              </a:ext>
            </a:extLst>
          </p:cNvPr>
          <p:cNvSpPr txBox="1">
            <a:spLocks noChangeArrowheads="1"/>
          </p:cNvSpPr>
          <p:nvPr/>
        </p:nvSpPr>
        <p:spPr bwMode="auto">
          <a:xfrm rot="-5400000">
            <a:off x="10343168" y="5146278"/>
            <a:ext cx="2285471" cy="83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t>Human Tradition</a:t>
            </a:r>
          </a:p>
          <a:p>
            <a:pPr eaLnBrk="1" hangingPunct="1"/>
            <a:r>
              <a:rPr lang="en-US" altLang="en-US" sz="2899" b="1">
                <a:solidFill>
                  <a:srgbClr val="1E00AA"/>
                </a:solidFill>
                <a:latin typeface="Kruti Dev 010" pitchFamily="2" charset="0"/>
              </a:rPr>
              <a:t>ekuoh; ijaijk</a:t>
            </a:r>
            <a:endParaRPr lang="en-US" altLang="en-US" sz="2899" b="1"/>
          </a:p>
        </p:txBody>
      </p:sp>
      <p:sp>
        <p:nvSpPr>
          <p:cNvPr id="16" name="Down Arrow 15">
            <a:extLst>
              <a:ext uri="{FF2B5EF4-FFF2-40B4-BE49-F238E27FC236}">
                <a16:creationId xmlns:a16="http://schemas.microsoft.com/office/drawing/2014/main" id="{F2B2E896-660D-6BEE-F903-E6C23254EA4C}"/>
              </a:ext>
            </a:extLst>
          </p:cNvPr>
          <p:cNvSpPr/>
          <p:nvPr/>
        </p:nvSpPr>
        <p:spPr bwMode="auto">
          <a:xfrm>
            <a:off x="8736196" y="5867630"/>
            <a:ext cx="203153" cy="23807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a:p>
        </p:txBody>
      </p:sp>
      <p:sp>
        <p:nvSpPr>
          <p:cNvPr id="25" name="Right Brace 24">
            <a:extLst>
              <a:ext uri="{FF2B5EF4-FFF2-40B4-BE49-F238E27FC236}">
                <a16:creationId xmlns:a16="http://schemas.microsoft.com/office/drawing/2014/main" id="{E5089282-1804-9174-BF13-52049D3DA49E}"/>
              </a:ext>
            </a:extLst>
          </p:cNvPr>
          <p:cNvSpPr/>
          <p:nvPr/>
        </p:nvSpPr>
        <p:spPr>
          <a:xfrm>
            <a:off x="10666149" y="5791447"/>
            <a:ext cx="304729" cy="76182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108747" tIns="54374" rIns="108747" bIns="54374" anchor="ctr"/>
          <a:lstStyle/>
          <a:p>
            <a:pPr algn="ctr">
              <a:defRPr/>
            </a:pPr>
            <a:endParaRPr lang="en-US"/>
          </a:p>
        </p:txBody>
      </p:sp>
      <p:sp>
        <p:nvSpPr>
          <p:cNvPr id="22" name="Rectangle 21">
            <a:extLst>
              <a:ext uri="{FF2B5EF4-FFF2-40B4-BE49-F238E27FC236}">
                <a16:creationId xmlns:a16="http://schemas.microsoft.com/office/drawing/2014/main" id="{9793D83B-0A63-892F-7B59-A2677D935826}"/>
              </a:ext>
            </a:extLst>
          </p:cNvPr>
          <p:cNvSpPr/>
          <p:nvPr/>
        </p:nvSpPr>
        <p:spPr>
          <a:xfrm>
            <a:off x="7009396" y="6019994"/>
            <a:ext cx="3555177" cy="609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US"/>
          </a:p>
        </p:txBody>
      </p:sp>
      <p:pic>
        <p:nvPicPr>
          <p:cNvPr id="39952" name="Picture 17" descr="Picture1.png">
            <a:extLst>
              <a:ext uri="{FF2B5EF4-FFF2-40B4-BE49-F238E27FC236}">
                <a16:creationId xmlns:a16="http://schemas.microsoft.com/office/drawing/2014/main" id="{0469A630-B2A7-803D-2C49-B78F865DF2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 y="457094"/>
            <a:ext cx="9952909" cy="472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772789E0-17A0-75B5-D80C-B41898E986BC}"/>
              </a:ext>
            </a:extLst>
          </p:cNvPr>
          <p:cNvSpPr/>
          <p:nvPr/>
        </p:nvSpPr>
        <p:spPr>
          <a:xfrm>
            <a:off x="4957232" y="1103057"/>
            <a:ext cx="5993013" cy="533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US"/>
          </a:p>
        </p:txBody>
      </p:sp>
      <p:sp>
        <p:nvSpPr>
          <p:cNvPr id="39954" name="TextBox 17">
            <a:extLst>
              <a:ext uri="{FF2B5EF4-FFF2-40B4-BE49-F238E27FC236}">
                <a16:creationId xmlns:a16="http://schemas.microsoft.com/office/drawing/2014/main" id="{5A23596D-D299-D0FE-F9B4-4A0775C8274E}"/>
              </a:ext>
            </a:extLst>
          </p:cNvPr>
          <p:cNvSpPr txBox="1">
            <a:spLocks noChangeArrowheads="1"/>
          </p:cNvSpPr>
          <p:nvPr/>
        </p:nvSpPr>
        <p:spPr bwMode="auto">
          <a:xfrm>
            <a:off x="9780529" y="1066553"/>
            <a:ext cx="2436248" cy="8332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99" b="1">
                <a:latin typeface="Kruti Dev 010" pitchFamily="2" charset="0"/>
              </a:rPr>
              <a:t>vuqHko&amp; Lo;a esa</a:t>
            </a:r>
          </a:p>
          <a:p>
            <a:pPr eaLnBrk="1" hangingPunct="1"/>
            <a:r>
              <a:rPr lang="en-US" altLang="en-US" b="1">
                <a:latin typeface="Times New Roman" panose="02020603050405020304" pitchFamily="18" charset="0"/>
                <a:cs typeface="Times New Roman" panose="02020603050405020304" pitchFamily="18" charset="0"/>
              </a:rPr>
              <a:t>Realization- Within</a:t>
            </a:r>
          </a:p>
        </p:txBody>
      </p:sp>
      <p:sp>
        <p:nvSpPr>
          <p:cNvPr id="39955" name="TextBox 18">
            <a:extLst>
              <a:ext uri="{FF2B5EF4-FFF2-40B4-BE49-F238E27FC236}">
                <a16:creationId xmlns:a16="http://schemas.microsoft.com/office/drawing/2014/main" id="{855FA106-8F40-6E53-8F16-810C64632865}"/>
              </a:ext>
            </a:extLst>
          </p:cNvPr>
          <p:cNvSpPr txBox="1">
            <a:spLocks noChangeArrowheads="1"/>
          </p:cNvSpPr>
          <p:nvPr/>
        </p:nvSpPr>
        <p:spPr bwMode="auto">
          <a:xfrm>
            <a:off x="4544578" y="6016821"/>
            <a:ext cx="2437836" cy="6634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latin typeface="Kruti Dev 010" pitchFamily="2" charset="0"/>
              </a:rPr>
              <a:t>vfHkO;fDr&amp; ckgj</a:t>
            </a:r>
          </a:p>
          <a:p>
            <a:pPr eaLnBrk="1" hangingPunct="1"/>
            <a:r>
              <a:rPr lang="en-US" altLang="en-US" b="1">
                <a:latin typeface="Times New Roman" panose="02020603050405020304" pitchFamily="18" charset="0"/>
                <a:cs typeface="Times New Roman" panose="02020603050405020304" pitchFamily="18" charset="0"/>
              </a:rPr>
              <a:t>Expression- Outside</a:t>
            </a:r>
            <a:endParaRPr lang="en-US" altLang="en-US" b="1">
              <a:latin typeface="Kruti Dev 01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9A94E1A-4EEF-554E-F2DF-71038B2DB51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sz="2400"/>
              <a:t>Definitiveness of Ethical Human Conduct- View 1</a:t>
            </a:r>
            <a:endParaRPr lang="en-US" altLang="en-US" sz="2000"/>
          </a:p>
        </p:txBody>
      </p:sp>
      <p:sp>
        <p:nvSpPr>
          <p:cNvPr id="41987" name="Text Placeholder 2">
            <a:extLst>
              <a:ext uri="{FF2B5EF4-FFF2-40B4-BE49-F238E27FC236}">
                <a16:creationId xmlns:a16="http://schemas.microsoft.com/office/drawing/2014/main" id="{497B7106-B420-C01A-94BB-160FD873172C}"/>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normAutofit/>
          </a:bodyPr>
          <a:lstStyle/>
          <a:p>
            <a:pPr marL="0" indent="0" defTabSz="1087221">
              <a:buNone/>
            </a:pPr>
            <a:r>
              <a:rPr altLang="en-US" sz="2400" dirty="0"/>
              <a:t>As described in the last diagram,</a:t>
            </a:r>
          </a:p>
          <a:p>
            <a:pPr marL="0" indent="0" defTabSz="1087221">
              <a:buNone/>
            </a:pPr>
            <a:r>
              <a:rPr altLang="en-US" sz="2400" dirty="0"/>
              <a:t>It all starts with </a:t>
            </a:r>
          </a:p>
          <a:p>
            <a:pPr marL="0" indent="0" defTabSz="1087221">
              <a:buNone/>
            </a:pPr>
            <a:r>
              <a:rPr altLang="en-US" sz="2400" b="1" dirty="0" err="1"/>
              <a:t>realisation</a:t>
            </a:r>
            <a:r>
              <a:rPr altLang="en-US" sz="2400" b="1" dirty="0"/>
              <a:t> of co-existence </a:t>
            </a:r>
            <a:r>
              <a:rPr altLang="en-US" sz="2400" dirty="0"/>
              <a:t>and </a:t>
            </a:r>
            <a:r>
              <a:rPr lang="en-IN" altLang="en-US" sz="2400" dirty="0"/>
              <a:t>completes with </a:t>
            </a:r>
          </a:p>
          <a:p>
            <a:pPr marL="0" indent="0" defTabSz="1087221">
              <a:buNone/>
            </a:pPr>
            <a:r>
              <a:rPr lang="en-IN" altLang="en-US" sz="2400" b="1" dirty="0"/>
              <a:t>participation in the universal human order </a:t>
            </a:r>
            <a:r>
              <a:rPr lang="en-IN" altLang="en-US" sz="2400" dirty="0"/>
              <a:t>with</a:t>
            </a:r>
          </a:p>
          <a:p>
            <a:pPr marL="0" indent="0" defTabSz="1087221">
              <a:buNone/>
            </a:pPr>
            <a:r>
              <a:rPr lang="en-IN" altLang="en-US" sz="2400" b="1" dirty="0"/>
              <a:t>right feelings, right thought </a:t>
            </a:r>
            <a:r>
              <a:rPr lang="en-IN" altLang="en-US" sz="2400" dirty="0"/>
              <a:t>and </a:t>
            </a:r>
          </a:p>
          <a:p>
            <a:pPr marL="0" indent="0" defTabSz="1087221">
              <a:buNone/>
            </a:pPr>
            <a:r>
              <a:rPr lang="en-IN" altLang="en-US" sz="2400" b="1" dirty="0"/>
              <a:t>mutually fulfilling behaviour &amp; work </a:t>
            </a:r>
            <a:r>
              <a:rPr lang="en-IN" altLang="en-US" sz="2400" dirty="0"/>
              <a:t>in between *</a:t>
            </a:r>
          </a:p>
          <a:p>
            <a:pPr marL="0" indent="0" defTabSz="1087221">
              <a:buNone/>
            </a:pPr>
            <a:endParaRPr lang="en-IN" altLang="en-US" sz="2400" b="1" dirty="0"/>
          </a:p>
          <a:p>
            <a:pPr marL="0" indent="0" defTabSz="1087221">
              <a:buNone/>
            </a:pPr>
            <a:endParaRPr lang="en-IN" altLang="en-US" sz="2400" b="1" dirty="0"/>
          </a:p>
          <a:p>
            <a:pPr marL="0" indent="0" defTabSz="1087221">
              <a:buNone/>
            </a:pPr>
            <a:endParaRPr lang="en-IN" altLang="en-US" sz="2400" b="1" dirty="0"/>
          </a:p>
          <a:p>
            <a:pPr marL="0" indent="0" defTabSz="1087221">
              <a:buNone/>
            </a:pPr>
            <a:endParaRPr lang="en-IN" altLang="en-US" sz="2400" b="1" dirty="0"/>
          </a:p>
          <a:p>
            <a:pPr marL="0" indent="0" defTabSz="1087221">
              <a:buNone/>
            </a:pPr>
            <a:endParaRPr lang="en-IN" altLang="en-US" sz="2400" b="1" dirty="0"/>
          </a:p>
          <a:p>
            <a:pPr marL="0" indent="0" defTabSz="1087221">
              <a:buNone/>
            </a:pPr>
            <a:r>
              <a:rPr lang="en-IN" altLang="en-US" sz="2400" b="1" dirty="0"/>
              <a:t>* We have already discussed this in quite details in previous lectures, hence we will not take up the details here.</a:t>
            </a:r>
            <a:endParaRPr altLang="en-US" sz="2400" b="1" dirty="0"/>
          </a:p>
        </p:txBody>
      </p:sp>
      <p:pic>
        <p:nvPicPr>
          <p:cNvPr id="41988" name="Picture 1">
            <a:extLst>
              <a:ext uri="{FF2B5EF4-FFF2-40B4-BE49-F238E27FC236}">
                <a16:creationId xmlns:a16="http://schemas.microsoft.com/office/drawing/2014/main" id="{AEF3DD36-49DC-7238-F3FD-CB677DF80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173" y="687229"/>
            <a:ext cx="4878846" cy="274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B6E9B65-C163-7C2A-F022-A460E43E49F4}"/>
              </a:ext>
            </a:extLst>
          </p:cNvPr>
          <p:cNvSpPr>
            <a:spLocks noGrp="1" noChangeArrowheads="1"/>
          </p:cNvSpPr>
          <p:nvPr>
            <p:ph type="title"/>
          </p:nvPr>
        </p:nvSpPr>
        <p:spPr bwMode="auto">
          <a:xfrm>
            <a:off x="2205" y="76182"/>
            <a:ext cx="12187592" cy="380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endParaRPr lang="en-IN" altLang="en-US"/>
          </a:p>
        </p:txBody>
      </p:sp>
      <p:sp>
        <p:nvSpPr>
          <p:cNvPr id="23555" name="Text Placeholder 2">
            <a:extLst>
              <a:ext uri="{FF2B5EF4-FFF2-40B4-BE49-F238E27FC236}">
                <a16:creationId xmlns:a16="http://schemas.microsoft.com/office/drawing/2014/main" id="{57B5AEBC-4B8A-F1DB-643C-8574C80CDF80}"/>
              </a:ext>
            </a:extLst>
          </p:cNvPr>
          <p:cNvSpPr>
            <a:spLocks noGrp="1" noChangeArrowheads="1"/>
          </p:cNvSpPr>
          <p:nvPr>
            <p:ph type="body" sz="quarter" idx="13"/>
          </p:nvPr>
        </p:nvSpPr>
        <p:spPr bwMode="auto">
          <a:xfrm>
            <a:off x="2205" y="609459"/>
            <a:ext cx="12187592" cy="594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defTabSz="1087221"/>
            <a:endParaRPr lang="en-IN" altLang="en-US"/>
          </a:p>
        </p:txBody>
      </p:sp>
      <p:pic>
        <p:nvPicPr>
          <p:cNvPr id="23556" name="Picture 3">
            <a:extLst>
              <a:ext uri="{FF2B5EF4-FFF2-40B4-BE49-F238E27FC236}">
                <a16:creationId xmlns:a16="http://schemas.microsoft.com/office/drawing/2014/main" id="{E4BB0BA9-27E5-A088-1647-2AA574F58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 y="0"/>
            <a:ext cx="121875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F203794-AE06-2D33-10C6-B5E32DDBA9C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sz="2400"/>
              <a:t>Definitiveness of Ethical Human Conduct- View 2</a:t>
            </a:r>
            <a:endParaRPr lang="en-US" altLang="en-US" sz="2000"/>
          </a:p>
        </p:txBody>
      </p:sp>
      <p:sp>
        <p:nvSpPr>
          <p:cNvPr id="3" name="Text Placeholder 2">
            <a:extLst>
              <a:ext uri="{FF2B5EF4-FFF2-40B4-BE49-F238E27FC236}">
                <a16:creationId xmlns:a16="http://schemas.microsoft.com/office/drawing/2014/main" id="{3148D864-6ACE-AFB1-C967-20B677DD02D2}"/>
              </a:ext>
            </a:extLst>
          </p:cNvPr>
          <p:cNvSpPr>
            <a:spLocks noGrp="1"/>
          </p:cNvSpPr>
          <p:nvPr>
            <p:ph type="body" sz="quarter" idx="13"/>
          </p:nvPr>
        </p:nvSpPr>
        <p:spPr/>
        <p:txBody>
          <a:bodyPr/>
          <a:lstStyle/>
          <a:p>
            <a:pPr marL="0" indent="0">
              <a:buNone/>
              <a:defRPr/>
            </a:pPr>
            <a:r>
              <a:t>The ethical human conduct can be further grasped in terms of </a:t>
            </a:r>
          </a:p>
          <a:p>
            <a:pPr marL="271983" indent="-271983">
              <a:defRPr/>
            </a:pPr>
            <a:r>
              <a:t>Values, </a:t>
            </a:r>
          </a:p>
          <a:p>
            <a:pPr marL="271983" indent="-271983">
              <a:defRPr/>
            </a:pPr>
            <a:r>
              <a:t>Policy and </a:t>
            </a:r>
          </a:p>
          <a:p>
            <a:pPr marL="271983" indent="-271983">
              <a:defRPr/>
            </a:pPr>
            <a:r>
              <a:t>Character</a:t>
            </a:r>
          </a:p>
        </p:txBody>
      </p:sp>
      <p:pic>
        <p:nvPicPr>
          <p:cNvPr id="6" name="Picture 5">
            <a:extLst>
              <a:ext uri="{FF2B5EF4-FFF2-40B4-BE49-F238E27FC236}">
                <a16:creationId xmlns:a16="http://schemas.microsoft.com/office/drawing/2014/main" id="{EFEC541D-A73D-498D-A5C7-20081C0E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5105400"/>
            <a:ext cx="11668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FDB675C-0B79-1C0A-3752-5DF9D4E036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Values, Policy and Character – Ethical Human Conduct</a:t>
            </a:r>
          </a:p>
        </p:txBody>
      </p:sp>
      <p:sp>
        <p:nvSpPr>
          <p:cNvPr id="4" name="Text Placeholder 2">
            <a:extLst>
              <a:ext uri="{FF2B5EF4-FFF2-40B4-BE49-F238E27FC236}">
                <a16:creationId xmlns:a16="http://schemas.microsoft.com/office/drawing/2014/main" id="{E2A547D1-F840-45B9-9526-6893E72BF240}"/>
              </a:ext>
            </a:extLst>
          </p:cNvPr>
          <p:cNvSpPr>
            <a:spLocks noGrp="1"/>
          </p:cNvSpPr>
          <p:nvPr>
            <p:ph type="body" sz="quarter" idx="13"/>
          </p:nvPr>
        </p:nvSpPr>
        <p:spPr bwMode="auto">
          <a:ln>
            <a:miter lim="800000"/>
            <a:headEnd/>
            <a:tailEnd/>
          </a:ln>
        </p:spPr>
        <p:txBody>
          <a:bodyPr vert="horz" wrap="square" lIns="108747" tIns="54374" rIns="108747" bIns="54374" numCol="1" anchor="t" anchorCtr="0" compatLnSpc="1">
            <a:prstTxWarp prst="textNoShape">
              <a:avLst/>
            </a:prstTxWarp>
            <a:normAutofit/>
          </a:bodyPr>
          <a:lstStyle/>
          <a:p>
            <a:pPr marL="271983" indent="-271983">
              <a:defRPr/>
            </a:pPr>
            <a:r>
              <a:rPr b="1">
                <a:latin typeface="Arial" charset="0"/>
                <a:cs typeface="Arial" charset="0"/>
              </a:rPr>
              <a:t>Human Values – </a:t>
            </a:r>
            <a:r>
              <a:rPr>
                <a:latin typeface="Arial" charset="0"/>
                <a:cs typeface="Arial" charset="0"/>
              </a:rPr>
              <a:t>Understanding "What to do as a human being" and </a:t>
            </a:r>
          </a:p>
          <a:p>
            <a:pPr marL="0" indent="0">
              <a:buNone/>
              <a:defRPr/>
            </a:pPr>
            <a:r>
              <a:rPr>
                <a:latin typeface="Arial" charset="0"/>
                <a:cs typeface="Arial" charset="0"/>
              </a:rPr>
              <a:t>				        "What not to do as a human being"</a:t>
            </a:r>
            <a:endParaRPr b="1">
              <a:latin typeface="Arial" charset="0"/>
              <a:cs typeface="Arial" charset="0"/>
            </a:endParaRPr>
          </a:p>
          <a:p>
            <a:pPr marL="544003" indent="-544003">
              <a:buNone/>
              <a:defRPr/>
            </a:pPr>
            <a:endParaRPr>
              <a:latin typeface="Arial" charset="0"/>
              <a:cs typeface="Arial" charset="0"/>
            </a:endParaRPr>
          </a:p>
          <a:p>
            <a:pPr marL="271983" indent="-271983">
              <a:defRPr/>
            </a:pPr>
            <a:r>
              <a:rPr b="1">
                <a:latin typeface="Arial" charset="0"/>
                <a:cs typeface="Arial" charset="0"/>
              </a:rPr>
              <a:t>Policy</a:t>
            </a:r>
            <a:r>
              <a:rPr>
                <a:latin typeface="Arial" charset="0"/>
                <a:cs typeface="Arial" charset="0"/>
              </a:rPr>
              <a:t> – Detail, thought of "how to do" </a:t>
            </a:r>
            <a:r>
              <a:rPr>
                <a:solidFill>
                  <a:schemeClr val="bg1"/>
                </a:solidFill>
                <a:latin typeface="Arial" charset="0"/>
                <a:cs typeface="Arial" charset="0"/>
              </a:rPr>
              <a:t>Human Constitution</a:t>
            </a:r>
          </a:p>
          <a:p>
            <a:pPr marL="0" indent="0">
              <a:buNone/>
              <a:defRPr/>
            </a:pPr>
            <a:r>
              <a:rPr>
                <a:latin typeface="Arial" charset="0"/>
                <a:cs typeface="Arial" charset="0"/>
              </a:rPr>
              <a:t>   Includes p</a:t>
            </a:r>
            <a:r>
              <a:t>lan, program, implementation, results, evaluation</a:t>
            </a:r>
            <a:endParaRPr>
              <a:solidFill>
                <a:schemeClr val="bg1">
                  <a:lumMod val="50000"/>
                </a:schemeClr>
              </a:solidFill>
            </a:endParaRPr>
          </a:p>
          <a:p>
            <a:pPr marL="952006" lvl="2" indent="-408001">
              <a:defRPr/>
            </a:pPr>
            <a:r>
              <a:rPr sz="2000"/>
              <a:t>Policy for enrichment	of Self (I), Body, Physical Facility	(Human Economics)</a:t>
            </a:r>
          </a:p>
          <a:p>
            <a:pPr marL="952006" lvl="2" indent="-408001">
              <a:defRPr/>
            </a:pPr>
            <a:r>
              <a:rPr sz="2000"/>
              <a:t>Policy for protection		of Self (I), Body, Physical Facility	(Human Politics)	</a:t>
            </a:r>
          </a:p>
          <a:p>
            <a:pPr marL="952006" lvl="2" indent="-408001">
              <a:defRPr/>
            </a:pPr>
            <a:r>
              <a:rPr sz="2000"/>
              <a:t>Policy for right </a:t>
            </a:r>
            <a:r>
              <a:rPr sz="2000" err="1"/>
              <a:t>utilisation</a:t>
            </a:r>
            <a:r>
              <a:rPr sz="2000"/>
              <a:t>	of Self (I), Body, Physical Facility	(Human Sociology)	</a:t>
            </a:r>
          </a:p>
          <a:p>
            <a:pPr marL="544003" indent="-544003">
              <a:buNone/>
              <a:defRPr/>
            </a:pPr>
            <a:endParaRPr b="1">
              <a:latin typeface="Arial" charset="0"/>
              <a:cs typeface="Arial" charset="0"/>
            </a:endParaRPr>
          </a:p>
          <a:p>
            <a:pPr marL="271983" indent="-271983">
              <a:defRPr/>
            </a:pPr>
            <a:r>
              <a:rPr b="1">
                <a:latin typeface="Arial" charset="0"/>
                <a:cs typeface="Arial" charset="0"/>
              </a:rPr>
              <a:t>Character</a:t>
            </a:r>
            <a:r>
              <a:rPr>
                <a:latin typeface="Arial" charset="0"/>
                <a:cs typeface="Arial" charset="0"/>
              </a:rPr>
              <a:t> – 		</a:t>
            </a:r>
            <a:endParaRPr/>
          </a:p>
          <a:p>
            <a:pPr marL="1088008" lvl="2" indent="-544003">
              <a:defRPr/>
            </a:pPr>
            <a:r>
              <a:rPr>
                <a:latin typeface="Arial" charset="0"/>
                <a:cs typeface="Arial" charset="0"/>
              </a:rPr>
              <a:t>Compassionate </a:t>
            </a:r>
            <a:r>
              <a:rPr err="1">
                <a:latin typeface="Arial" charset="0"/>
                <a:cs typeface="Arial" charset="0"/>
              </a:rPr>
              <a:t>behaviour</a:t>
            </a:r>
            <a:r>
              <a:rPr>
                <a:latin typeface="Arial" charset="0"/>
                <a:cs typeface="Arial" charset="0"/>
              </a:rPr>
              <a:t>, work and participation in larger order</a:t>
            </a:r>
          </a:p>
          <a:p>
            <a:pPr marL="1088008" lvl="2" indent="-544003">
              <a:defRPr/>
            </a:pPr>
            <a:r>
              <a:rPr>
                <a:latin typeface="Arial" charset="0"/>
                <a:cs typeface="Arial" charset="0"/>
              </a:rPr>
              <a:t>Rightfully acquired wealth </a:t>
            </a:r>
          </a:p>
          <a:p>
            <a:pPr marL="1088008" lvl="2" indent="-544003">
              <a:defRPr/>
            </a:pPr>
            <a:r>
              <a:rPr>
                <a:latin typeface="Arial" charset="0"/>
                <a:cs typeface="Arial" charset="0"/>
              </a:rPr>
              <a:t>Chastity in conjugal relationship</a:t>
            </a:r>
          </a:p>
          <a:p>
            <a:pPr marL="544003" indent="-544003">
              <a:buNone/>
              <a:defRPr/>
            </a:pPr>
            <a:endParaRPr>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BF93770-7EF5-7EA6-564B-71D6F11200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Values</a:t>
            </a:r>
          </a:p>
        </p:txBody>
      </p:sp>
      <p:sp>
        <p:nvSpPr>
          <p:cNvPr id="13315" name="Text Placeholder 2">
            <a:extLst>
              <a:ext uri="{FF2B5EF4-FFF2-40B4-BE49-F238E27FC236}">
                <a16:creationId xmlns:a16="http://schemas.microsoft.com/office/drawing/2014/main" id="{F11DDFE9-A318-BC86-0FEE-7A83E27F4406}"/>
              </a:ext>
            </a:extLst>
          </p:cNvPr>
          <p:cNvSpPr>
            <a:spLocks noGrp="1"/>
          </p:cNvSpPr>
          <p:nvPr>
            <p:ph type="body" sz="quarter" idx="13"/>
          </p:nvPr>
        </p:nvSpPr>
        <p:spPr bwMode="auto"/>
        <p:txBody>
          <a:bodyPr vert="horz" wrap="square" lIns="108747" tIns="54374" rIns="108747" bIns="54374" numCol="1" anchor="t" anchorCtr="0" compatLnSpc="1">
            <a:prstTxWarp prst="textNoShape">
              <a:avLst/>
            </a:prstTxWarp>
            <a:normAutofit/>
          </a:bodyPr>
          <a:lstStyle/>
          <a:p>
            <a:pPr marL="271983" indent="-271983">
              <a:defRPr/>
            </a:pPr>
            <a:r>
              <a:rPr altLang="en-US"/>
              <a:t>Understanding "What to do as a human being" and "What not to do as a human being" </a:t>
            </a:r>
            <a:r>
              <a:rPr altLang="en-US" sz="1900"/>
              <a:t>*1</a:t>
            </a:r>
            <a:endParaRPr altLang="en-US" sz="3299" b="1"/>
          </a:p>
          <a:p>
            <a:pPr marL="271983" indent="-271983">
              <a:defRPr/>
            </a:pPr>
            <a:r>
              <a:rPr altLang="en-US"/>
              <a:t>Understanding of role of Human Being in Existence </a:t>
            </a:r>
          </a:p>
          <a:p>
            <a:pPr marL="271983" indent="-271983">
              <a:defRPr/>
            </a:pPr>
            <a:r>
              <a:rPr altLang="en-US"/>
              <a:t>Once we have the right understanding (of relationship, harmony and co-existence), we are able to see our natural participation or values at all levels of being – from individual, to family, society, nature/existence. </a:t>
            </a:r>
          </a:p>
          <a:p>
            <a:pPr marL="271983" indent="-271983">
              <a:defRPr/>
            </a:pPr>
            <a:r>
              <a:rPr altLang="en-US"/>
              <a:t>This participation or the human values are definite and form the basis of our ethical human conduct.</a:t>
            </a:r>
          </a:p>
          <a:p>
            <a:pPr marL="0" indent="0">
              <a:buNone/>
              <a:defRPr/>
            </a:pPr>
            <a:endParaRPr altLang="en-US"/>
          </a:p>
          <a:p>
            <a:pPr marL="0" indent="0">
              <a:buNone/>
              <a:defRPr/>
            </a:pPr>
            <a:endParaRPr altLang="en-US"/>
          </a:p>
          <a:p>
            <a:pPr marL="0" indent="0">
              <a:buNone/>
              <a:defRPr/>
            </a:pPr>
            <a:endParaRPr altLang="en-US"/>
          </a:p>
          <a:p>
            <a:pPr marL="0" indent="0">
              <a:buNone/>
              <a:defRPr/>
            </a:pPr>
            <a:r>
              <a:rPr altLang="en-US"/>
              <a:t>*1 To be able to distinguish between “source of continuous happiness and temporary excitement”…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C22BFFE-3287-D59C-A9F2-97942FB4CC6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IN" altLang="en-US"/>
              <a:t>Values</a:t>
            </a:r>
          </a:p>
        </p:txBody>
      </p:sp>
      <p:sp>
        <p:nvSpPr>
          <p:cNvPr id="46083" name="TextBox 2">
            <a:extLst>
              <a:ext uri="{FF2B5EF4-FFF2-40B4-BE49-F238E27FC236}">
                <a16:creationId xmlns:a16="http://schemas.microsoft.com/office/drawing/2014/main" id="{ADCCDE28-CFD6-123C-5C6E-1588CA417482}"/>
              </a:ext>
            </a:extLst>
          </p:cNvPr>
          <p:cNvSpPr txBox="1">
            <a:spLocks noChangeArrowheads="1"/>
          </p:cNvSpPr>
          <p:nvPr/>
        </p:nvSpPr>
        <p:spPr bwMode="auto">
          <a:xfrm>
            <a:off x="103782" y="533276"/>
            <a:ext cx="11679709" cy="638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IN" altLang="en-US" sz="2400" b="1"/>
              <a:t>Value of a unit is its participation in the larger order </a:t>
            </a:r>
          </a:p>
          <a:p>
            <a:pPr>
              <a:buFont typeface="Symbol" panose="05050102010706020507" pitchFamily="18" charset="2"/>
              <a:buNone/>
            </a:pPr>
            <a:r>
              <a:rPr lang="en-IN" altLang="en-US" sz="2400"/>
              <a:t>(larger order = larger, harmonious system)</a:t>
            </a:r>
          </a:p>
          <a:p>
            <a:pPr>
              <a:buFont typeface="Symbol" panose="05050102010706020507" pitchFamily="18" charset="2"/>
              <a:buNone/>
            </a:pPr>
            <a:r>
              <a:rPr lang="en-IN" altLang="en-US" sz="2400"/>
              <a:t>	e.g. Value of pen is that it helps to write </a:t>
            </a:r>
          </a:p>
          <a:p>
            <a:pPr>
              <a:buFont typeface="Symbol" panose="05050102010706020507" pitchFamily="18" charset="2"/>
              <a:buNone/>
            </a:pPr>
            <a:r>
              <a:rPr lang="en-IN" altLang="en-US" sz="2400"/>
              <a:t>		(participation in education)</a:t>
            </a:r>
          </a:p>
          <a:p>
            <a:pPr>
              <a:buFont typeface="Symbol" panose="05050102010706020507" pitchFamily="18" charset="2"/>
              <a:buNone/>
            </a:pPr>
            <a:r>
              <a:rPr lang="en-IN" altLang="en-US" sz="2400"/>
              <a:t>       	       Value of water is that it quenches thirst </a:t>
            </a:r>
          </a:p>
          <a:p>
            <a:pPr>
              <a:buFont typeface="Symbol" panose="05050102010706020507" pitchFamily="18" charset="2"/>
              <a:buNone/>
            </a:pPr>
            <a:r>
              <a:rPr lang="en-IN" altLang="en-US" sz="2400"/>
              <a:t>		(participation in health)</a:t>
            </a:r>
          </a:p>
          <a:p>
            <a:endParaRPr lang="en-IN" altLang="en-US" sz="2400"/>
          </a:p>
          <a:p>
            <a:r>
              <a:rPr lang="en-IN" altLang="en-US" sz="2400" b="1"/>
              <a:t>Similarly,</a:t>
            </a:r>
          </a:p>
          <a:p>
            <a:r>
              <a:rPr lang="en-IN" altLang="en-US" sz="2400"/>
              <a:t>Your value wrt to yourself is your participation in the harmony within you (in the Self).</a:t>
            </a:r>
          </a:p>
          <a:p>
            <a:r>
              <a:rPr lang="en-IN" altLang="en-US" sz="2400"/>
              <a:t>Value of your body is participation in your external activities as a harmonious human being.</a:t>
            </a:r>
          </a:p>
          <a:p>
            <a:r>
              <a:rPr lang="en-IN" altLang="en-US" sz="2400"/>
              <a:t>Your value in the family is your participation in the harmony in the family.</a:t>
            </a:r>
          </a:p>
          <a:p>
            <a:r>
              <a:rPr lang="en-IN" altLang="en-US" sz="2400"/>
              <a:t>Your value in the society is your participation in the harmony in the society.</a:t>
            </a:r>
          </a:p>
          <a:p>
            <a:r>
              <a:rPr lang="en-IN" altLang="en-US" sz="2400"/>
              <a:t>Your value in the nature is  your participation in the harmony in the nature.</a:t>
            </a:r>
          </a:p>
          <a:p>
            <a:r>
              <a:rPr lang="en-IN" altLang="en-US" sz="2400"/>
              <a:t>Your value in the existence is your participation in the co-existence.</a:t>
            </a:r>
          </a:p>
          <a:p>
            <a:r>
              <a:rPr lang="en-IN" altLang="en-US" sz="2400" b="1"/>
              <a:t>In this course, we tried to explore the universal values of a human being.</a:t>
            </a:r>
          </a:p>
          <a:p>
            <a:endParaRPr lang="en-IN" altLang="en-US" sz="2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E9C4F137-8E5F-BB7A-8CBA-545C6A77C676}"/>
              </a:ext>
            </a:extLst>
          </p:cNvPr>
          <p:cNvSpPr>
            <a:spLocks noGrp="1"/>
          </p:cNvSpPr>
          <p:nvPr>
            <p:ph type="title" idx="4294967295"/>
          </p:nvPr>
        </p:nvSpPr>
        <p:spPr bwMode="auto">
          <a:xfrm>
            <a:off x="0" y="76200"/>
            <a:ext cx="12188825"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Sum Up</a:t>
            </a:r>
            <a:endParaRPr lang="en-GB" altLang="en-US"/>
          </a:p>
        </p:txBody>
      </p:sp>
      <p:graphicFrame>
        <p:nvGraphicFramePr>
          <p:cNvPr id="3" name="Table 2">
            <a:extLst>
              <a:ext uri="{FF2B5EF4-FFF2-40B4-BE49-F238E27FC236}">
                <a16:creationId xmlns:a16="http://schemas.microsoft.com/office/drawing/2014/main" id="{F420A40E-05C4-671E-C4B8-93A05D434D6F}"/>
              </a:ext>
            </a:extLst>
          </p:cNvPr>
          <p:cNvGraphicFramePr>
            <a:graphicFrameLocks noGrp="1"/>
          </p:cNvGraphicFramePr>
          <p:nvPr/>
        </p:nvGraphicFramePr>
        <p:xfrm>
          <a:off x="2205" y="0"/>
          <a:ext cx="12187592" cy="7196062"/>
        </p:xfrm>
        <a:graphic>
          <a:graphicData uri="http://schemas.openxmlformats.org/drawingml/2006/table">
            <a:tbl>
              <a:tblPr/>
              <a:tblGrid>
                <a:gridCol w="2336259">
                  <a:extLst>
                    <a:ext uri="{9D8B030D-6E8A-4147-A177-3AD203B41FA5}">
                      <a16:colId xmlns:a16="http://schemas.microsoft.com/office/drawing/2014/main" val="20000"/>
                    </a:ext>
                  </a:extLst>
                </a:gridCol>
                <a:gridCol w="3758330">
                  <a:extLst>
                    <a:ext uri="{9D8B030D-6E8A-4147-A177-3AD203B41FA5}">
                      <a16:colId xmlns:a16="http://schemas.microsoft.com/office/drawing/2014/main" val="20001"/>
                    </a:ext>
                  </a:extLst>
                </a:gridCol>
                <a:gridCol w="6093003">
                  <a:extLst>
                    <a:ext uri="{9D8B030D-6E8A-4147-A177-3AD203B41FA5}">
                      <a16:colId xmlns:a16="http://schemas.microsoft.com/office/drawing/2014/main" val="20002"/>
                    </a:ext>
                  </a:extLst>
                </a:gridCol>
              </a:tblGrid>
              <a:tr h="701513">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Level. Name</a:t>
                      </a:r>
                      <a:endParaRPr kumimoji="0" lang="en-GB" sz="2000" b="1"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Relationship</a:t>
                      </a:r>
                      <a:r>
                        <a:rPr kumimoji="0" lang="en-GB" sz="2000" b="1" i="0" u="none" strike="noStrike" cap="none" normalizeH="0" baseline="0">
                          <a:ln>
                            <a:noFill/>
                          </a:ln>
                          <a:solidFill>
                            <a:schemeClr val="tx1"/>
                          </a:solidFill>
                          <a:effectLst/>
                          <a:latin typeface="Arial" pitchFamily="34" charset="0"/>
                          <a:cs typeface="Arial" pitchFamily="34" charset="0"/>
                        </a:rPr>
                        <a:t> / Potential- Values</a:t>
                      </a:r>
                      <a:endParaRPr kumimoji="0" lang="en-US" sz="2000" b="1"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Details</a:t>
                      </a:r>
                      <a:endParaRPr kumimoji="0" lang="en-GB" sz="2000" b="1"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01513">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4b. Existence</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34" charset="0"/>
                          <a:cs typeface="Arial" pitchFamily="34" charset="0"/>
                        </a:rPr>
                        <a:t>Co-existence</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Co-existence </a:t>
                      </a:r>
                    </a:p>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pitchFamily="34" charset="0"/>
                          <a:cs typeface="Arial" pitchFamily="34" charset="0"/>
                        </a:rPr>
                        <a:t>Potential for human being to realise</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extLst>
                  <a:ext uri="{0D108BD9-81ED-4DB2-BD59-A6C34878D82A}">
                    <a16:rowId xmlns:a16="http://schemas.microsoft.com/office/drawing/2014/main" val="10001"/>
                  </a:ext>
                </a:extLst>
              </a:tr>
              <a:tr h="1006242">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4a. Nature</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Mutual Fulfillment</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1"/>
                          </a:solidFill>
                          <a:effectLst/>
                          <a:latin typeface="Arial" pitchFamily="34" charset="0"/>
                          <a:cs typeface="Arial" pitchFamily="34" charset="0"/>
                        </a:rPr>
                        <a:t>Harmony, Relationship</a:t>
                      </a:r>
                    </a:p>
                    <a:p>
                      <a:pPr marL="0" marR="0" lvl="0" indent="0" algn="l" defTabSz="10874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0000"/>
                          </a:solidFill>
                          <a:effectLst/>
                          <a:latin typeface="Arial" pitchFamily="34" charset="0"/>
                          <a:cs typeface="Arial" pitchFamily="34" charset="0"/>
                        </a:rPr>
                        <a:t>Potential for human being to be in harmony</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extLst>
                  <a:ext uri="{0D108BD9-81ED-4DB2-BD59-A6C34878D82A}">
                    <a16:rowId xmlns:a16="http://schemas.microsoft.com/office/drawing/2014/main" val="10002"/>
                  </a:ext>
                </a:extLst>
              </a:tr>
              <a:tr h="1341128">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3. Society</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Right Understanding, Prosperity, Fearlessness (Trust),</a:t>
                      </a:r>
                    </a:p>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Co-existence</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sym typeface="Wingdings" pitchFamily="2" charset="2"/>
                        </a:rPr>
                        <a:t>Human-Nature relationship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a:ln>
                            <a:noFill/>
                          </a:ln>
                          <a:solidFill>
                            <a:srgbClr val="FF0000"/>
                          </a:solidFill>
                          <a:effectLst/>
                          <a:latin typeface="Arial" pitchFamily="34" charset="0"/>
                          <a:cs typeface="Arial" pitchFamily="34" charset="0"/>
                        </a:rPr>
                        <a:t>Potential, through participation of individuals and families in various societal systems</a:t>
                      </a:r>
                      <a:endParaRPr kumimoji="0" lang="en-US" sz="2000" b="0" i="0" u="none" strike="noStrike" cap="none" normalizeH="0" baseline="0">
                        <a:ln>
                          <a:noFill/>
                        </a:ln>
                        <a:solidFill>
                          <a:srgbClr val="FF0000"/>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extLst>
                  <a:ext uri="{0D108BD9-81ED-4DB2-BD59-A6C34878D82A}">
                    <a16:rowId xmlns:a16="http://schemas.microsoft.com/office/drawing/2014/main" val="10003"/>
                  </a:ext>
                </a:extLst>
              </a:tr>
              <a:tr h="1006242">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2. Family </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Feeling  of  co-existence</a:t>
                      </a:r>
                      <a:endParaRPr kumimoji="0" lang="en-GB" sz="20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Trust, Respect … Love</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a:ln>
                            <a:noFill/>
                          </a:ln>
                          <a:solidFill>
                            <a:schemeClr val="tx1"/>
                          </a:solidFill>
                          <a:effectLst/>
                          <a:latin typeface="Arial" pitchFamily="34" charset="0"/>
                          <a:cs typeface="Arial" pitchFamily="34" charset="0"/>
                        </a:rPr>
                        <a:t>Human-Human relationship</a:t>
                      </a:r>
                    </a:p>
                    <a:p>
                      <a:pPr marL="0" marR="0" lvl="0" indent="0" algn="l" defTabSz="1087438"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a:ln>
                            <a:noFill/>
                          </a:ln>
                          <a:solidFill>
                            <a:srgbClr val="FF0000"/>
                          </a:solidFill>
                          <a:effectLst/>
                          <a:latin typeface="Arial" pitchFamily="34" charset="0"/>
                          <a:cs typeface="Arial" pitchFamily="34" charset="0"/>
                        </a:rPr>
                        <a:t>Potential for right feeling in the Self – mutual happiness</a:t>
                      </a:r>
                      <a:endParaRPr kumimoji="0" lang="en-US" sz="2000" b="0" i="0" u="none" strike="noStrike" cap="none" normalizeH="0" baseline="0">
                        <a:ln>
                          <a:noFill/>
                        </a:ln>
                        <a:solidFill>
                          <a:srgbClr val="FF0000"/>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extLst>
                  <a:ext uri="{0D108BD9-81ED-4DB2-BD59-A6C34878D82A}">
                    <a16:rowId xmlns:a16="http://schemas.microsoft.com/office/drawing/2014/main" val="10004"/>
                  </a:ext>
                </a:extLst>
              </a:tr>
              <a:tr h="701513">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1b. Individual Human Being</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Co-existence of Self and Body</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cs typeface="Arial" pitchFamily="34" charset="0"/>
                        </a:rPr>
                        <a:t>Self-Body relationship</a:t>
                      </a:r>
                    </a:p>
                    <a:p>
                      <a:pPr marL="0" marR="0" lvl="0" indent="0" algn="l" defTabSz="10874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a:ln>
                            <a:noFill/>
                          </a:ln>
                          <a:solidFill>
                            <a:srgbClr val="FF0000"/>
                          </a:solidFill>
                          <a:effectLst/>
                          <a:latin typeface="Arial" pitchFamily="34" charset="0"/>
                          <a:cs typeface="Arial" pitchFamily="34" charset="0"/>
                        </a:rPr>
                        <a:t>Potential for feeling of self-regulation</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CF6"/>
                    </a:solidFill>
                  </a:tcPr>
                </a:tc>
                <a:extLst>
                  <a:ext uri="{0D108BD9-81ED-4DB2-BD59-A6C34878D82A}">
                    <a16:rowId xmlns:a16="http://schemas.microsoft.com/office/drawing/2014/main" val="10005"/>
                  </a:ext>
                </a:extLst>
              </a:tr>
              <a:tr h="1737911">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1a. Self (I)</a:t>
                      </a:r>
                      <a:endParaRPr kumimoji="0" lang="en-GB" sz="2000" b="0" i="0" u="none" strike="noStrike" cap="none" normalizeH="0" baseline="0">
                        <a:ln>
                          <a:noFill/>
                        </a:ln>
                        <a:solidFill>
                          <a:schemeClr val="tx1"/>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Continuous happiness  = happiness, peace, satisfaction, bliss</a:t>
                      </a: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tc>
                  <a:txBody>
                    <a:bodyPr/>
                    <a:lstStyle/>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cs typeface="Arial" pitchFamily="34" charset="0"/>
                        </a:rPr>
                        <a:t>Will to live with continuous happiness</a:t>
                      </a:r>
                      <a:endParaRPr kumimoji="0" lang="en-US" sz="2000" b="0" i="0" u="none" strike="noStrike" cap="none" normalizeH="0" baseline="0">
                        <a:ln>
                          <a:noFill/>
                        </a:ln>
                        <a:solidFill>
                          <a:schemeClr val="tx1"/>
                        </a:solidFill>
                        <a:effectLst/>
                        <a:latin typeface="Arial" pitchFamily="34" charset="0"/>
                        <a:cs typeface="Arial" pitchFamily="34" charset="0"/>
                        <a:sym typeface="Wingdings" pitchFamily="2" charset="2"/>
                      </a:endParaRPr>
                    </a:p>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pitchFamily="34" charset="0"/>
                          <a:cs typeface="Arial" pitchFamily="34" charset="0"/>
                          <a:sym typeface="Wingdings" pitchFamily="2" charset="2"/>
                        </a:rPr>
                        <a:t>Potential for right understanding, right feeling and right thought </a:t>
                      </a:r>
                    </a:p>
                    <a:p>
                      <a:pPr marL="0" marR="0" lvl="0" indent="0" algn="l" defTabSz="1087438"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Arial" pitchFamily="34" charset="0"/>
                          <a:cs typeface="Arial" pitchFamily="34" charset="0"/>
                          <a:sym typeface="Wingdings" pitchFamily="2" charset="2"/>
                        </a:rPr>
                        <a:t> mutually fulfilling behavior and work</a:t>
                      </a:r>
                      <a:endParaRPr kumimoji="0" lang="en-GB" sz="2000" b="0" i="0" u="none" strike="noStrike" cap="none" normalizeH="0" baseline="0">
                        <a:ln>
                          <a:noFill/>
                        </a:ln>
                        <a:solidFill>
                          <a:srgbClr val="FF0000"/>
                        </a:solidFill>
                        <a:effectLst/>
                        <a:latin typeface="Arial" pitchFamily="34" charset="0"/>
                        <a:cs typeface="Arial" pitchFamily="34" charset="0"/>
                      </a:endParaRPr>
                    </a:p>
                  </a:txBody>
                  <a:tcPr marL="121876" marR="121876"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6FA"/>
                    </a:solidFill>
                  </a:tcPr>
                </a:tc>
                <a:extLst>
                  <a:ext uri="{0D108BD9-81ED-4DB2-BD59-A6C34878D82A}">
                    <a16:rowId xmlns:a16="http://schemas.microsoft.com/office/drawing/2014/main" val="10006"/>
                  </a:ext>
                </a:extLst>
              </a:tr>
            </a:tbl>
          </a:graphicData>
        </a:graphic>
      </p:graphicFrame>
      <p:sp>
        <p:nvSpPr>
          <p:cNvPr id="2" name="Rectangle: Rounded Corners 1">
            <a:extLst>
              <a:ext uri="{FF2B5EF4-FFF2-40B4-BE49-F238E27FC236}">
                <a16:creationId xmlns:a16="http://schemas.microsoft.com/office/drawing/2014/main" id="{50EA3630-D872-2FFC-5CDC-FDCA1110F863}"/>
              </a:ext>
            </a:extLst>
          </p:cNvPr>
          <p:cNvSpPr/>
          <p:nvPr/>
        </p:nvSpPr>
        <p:spPr>
          <a:xfrm>
            <a:off x="2338464" y="609459"/>
            <a:ext cx="3758330" cy="6019994"/>
          </a:xfrm>
          <a:prstGeom prst="round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a:defRPr/>
            </a:pPr>
            <a:endParaRPr lang="en-IN" dirty="0"/>
          </a:p>
        </p:txBody>
      </p:sp>
      <p:sp>
        <p:nvSpPr>
          <p:cNvPr id="4" name="Rectangle 3">
            <a:extLst>
              <a:ext uri="{FF2B5EF4-FFF2-40B4-BE49-F238E27FC236}">
                <a16:creationId xmlns:a16="http://schemas.microsoft.com/office/drawing/2014/main" id="{E73CFB0F-E619-3435-1585-CB6F9A6D81C9}"/>
              </a:ext>
            </a:extLst>
          </p:cNvPr>
          <p:cNvSpPr/>
          <p:nvPr/>
        </p:nvSpPr>
        <p:spPr>
          <a:xfrm>
            <a:off x="2440040" y="761823"/>
            <a:ext cx="2133106" cy="380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747" tIns="54374" rIns="108747" bIns="54374" anchor="ctr"/>
          <a:lstStyle/>
          <a:p>
            <a:pPr algn="ctr" eaLnBrk="1" hangingPunct="1">
              <a:defRPr/>
            </a:pPr>
            <a:endParaRPr lang="en-US"/>
          </a:p>
        </p:txBody>
      </p:sp>
      <p:sp>
        <p:nvSpPr>
          <p:cNvPr id="5" name="TextBox 4">
            <a:extLst>
              <a:ext uri="{FF2B5EF4-FFF2-40B4-BE49-F238E27FC236}">
                <a16:creationId xmlns:a16="http://schemas.microsoft.com/office/drawing/2014/main" id="{E5B7B94C-EAD0-0B93-45AF-4BD993693168}"/>
              </a:ext>
            </a:extLst>
          </p:cNvPr>
          <p:cNvSpPr txBox="1">
            <a:spLocks noChangeArrowheads="1"/>
          </p:cNvSpPr>
          <p:nvPr/>
        </p:nvSpPr>
        <p:spPr bwMode="auto">
          <a:xfrm>
            <a:off x="408511" y="6488198"/>
            <a:ext cx="2874298" cy="50947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747" tIns="54374" rIns="108747" bIns="5437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sz="2599" b="1"/>
              <a:t>Universal Values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69B34ED-FFA0-FB4A-477E-27A4EA6CA3A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Policy</a:t>
            </a:r>
          </a:p>
        </p:txBody>
      </p:sp>
      <p:sp>
        <p:nvSpPr>
          <p:cNvPr id="3" name="Text Placeholder 2">
            <a:extLst>
              <a:ext uri="{FF2B5EF4-FFF2-40B4-BE49-F238E27FC236}">
                <a16:creationId xmlns:a16="http://schemas.microsoft.com/office/drawing/2014/main" id="{0A743A4A-EF27-075C-971D-F921A07F3DF9}"/>
              </a:ext>
            </a:extLst>
          </p:cNvPr>
          <p:cNvSpPr>
            <a:spLocks noGrp="1"/>
          </p:cNvSpPr>
          <p:nvPr>
            <p:ph type="body" sz="quarter" idx="13"/>
          </p:nvPr>
        </p:nvSpPr>
        <p:spPr/>
        <p:txBody>
          <a:bodyPr>
            <a:normAutofit lnSpcReduction="10000"/>
          </a:bodyPr>
          <a:lstStyle/>
          <a:p>
            <a:pPr marL="271983" indent="-271983">
              <a:defRPr/>
            </a:pPr>
            <a:r>
              <a:rPr dirty="0"/>
              <a:t>Thought of how to express (live with) Human Values</a:t>
            </a:r>
          </a:p>
          <a:p>
            <a:pPr marL="271983" indent="-271983">
              <a:defRPr/>
            </a:pPr>
            <a:r>
              <a:rPr dirty="0">
                <a:latin typeface="Arial" charset="0"/>
                <a:cs typeface="Arial" charset="0"/>
              </a:rPr>
              <a:t>Detail, thought of "how to do" </a:t>
            </a:r>
            <a:r>
              <a:rPr dirty="0">
                <a:solidFill>
                  <a:schemeClr val="bg1"/>
                </a:solidFill>
                <a:latin typeface="Arial" charset="0"/>
                <a:cs typeface="Arial" charset="0"/>
              </a:rPr>
              <a:t>Human Constitution</a:t>
            </a:r>
          </a:p>
          <a:p>
            <a:pPr marL="0" indent="0">
              <a:buNone/>
              <a:defRPr/>
            </a:pPr>
            <a:r>
              <a:rPr dirty="0">
                <a:latin typeface="Arial" charset="0"/>
                <a:cs typeface="Arial" charset="0"/>
              </a:rPr>
              <a:t>Includes p</a:t>
            </a:r>
            <a:r>
              <a:rPr dirty="0"/>
              <a:t>lan, program, implementation, results, evaluation</a:t>
            </a:r>
            <a:endParaRPr dirty="0">
              <a:solidFill>
                <a:schemeClr val="bg1">
                  <a:lumMod val="50000"/>
                </a:schemeClr>
              </a:solidFill>
            </a:endParaRPr>
          </a:p>
          <a:p>
            <a:pPr marL="408001" indent="-408001">
              <a:buFont typeface="Courier New" pitchFamily="49" charset="0"/>
              <a:buChar char="o"/>
              <a:defRPr/>
            </a:pPr>
            <a:r>
              <a:rPr dirty="0"/>
              <a:t>Policy for enrichment	of Self (I), Body, Physical Facility							</a:t>
            </a:r>
            <a:r>
              <a:rPr b="1" dirty="0"/>
              <a:t>(Human Economics)</a:t>
            </a:r>
          </a:p>
          <a:p>
            <a:pPr marL="408001" indent="-408001">
              <a:buFont typeface="Courier New" pitchFamily="49" charset="0"/>
              <a:buChar char="o"/>
              <a:defRPr/>
            </a:pPr>
            <a:r>
              <a:rPr dirty="0"/>
              <a:t>Policy for protection	of Self (I), Body, Physical Facility							</a:t>
            </a:r>
            <a:r>
              <a:rPr b="1" dirty="0"/>
              <a:t>(Human Politics)</a:t>
            </a:r>
          </a:p>
          <a:p>
            <a:pPr marL="408001" indent="-408001">
              <a:buFont typeface="Courier New" pitchFamily="49" charset="0"/>
              <a:buChar char="o"/>
              <a:defRPr/>
            </a:pPr>
            <a:r>
              <a:rPr dirty="0"/>
              <a:t>Policy for right </a:t>
            </a:r>
            <a:r>
              <a:rPr dirty="0" err="1"/>
              <a:t>utilisation</a:t>
            </a:r>
            <a:r>
              <a:rPr dirty="0"/>
              <a:t>	of Self (I), Body, Physical Facility							</a:t>
            </a:r>
            <a:r>
              <a:rPr b="1" dirty="0"/>
              <a:t>(Human Sociology)</a:t>
            </a:r>
          </a:p>
          <a:p>
            <a:pPr marL="408001" indent="-408001">
              <a:buFont typeface="Courier New" pitchFamily="49" charset="0"/>
              <a:buChar char="o"/>
              <a:defRPr/>
            </a:pPr>
            <a:endParaRPr b="1" dirty="0"/>
          </a:p>
          <a:p>
            <a:pPr marL="0" indent="0">
              <a:buNone/>
              <a:defRPr/>
            </a:pPr>
            <a:endParaRPr b="1" dirty="0"/>
          </a:p>
          <a:p>
            <a:pPr marL="0" indent="0">
              <a:buNone/>
              <a:defRPr/>
            </a:pPr>
            <a:endParaRPr b="1" dirty="0"/>
          </a:p>
          <a:p>
            <a:pPr marL="0" indent="0">
              <a:buNone/>
              <a:defRPr/>
            </a:pPr>
            <a:r>
              <a:rPr b="1" dirty="0"/>
              <a:t>Priority</a:t>
            </a:r>
          </a:p>
          <a:p>
            <a:pPr marL="0" indent="0">
              <a:buNone/>
              <a:defRPr/>
            </a:pPr>
            <a:r>
              <a:rPr dirty="0"/>
              <a:t>	Right utilization</a:t>
            </a:r>
          </a:p>
          <a:p>
            <a:pPr marL="0" indent="0">
              <a:buNone/>
              <a:defRPr/>
            </a:pPr>
            <a:r>
              <a:rPr dirty="0"/>
              <a:t>	Protection</a:t>
            </a:r>
          </a:p>
          <a:p>
            <a:pPr marL="0" indent="0">
              <a:buNone/>
              <a:defRPr/>
            </a:pPr>
            <a:r>
              <a:rPr dirty="0"/>
              <a:t>	Enrichment</a:t>
            </a:r>
            <a:r>
              <a:rPr b="1" dirty="0"/>
              <a:t>	</a:t>
            </a:r>
          </a:p>
          <a:p>
            <a:pPr marL="271983" indent="-271983">
              <a:buNone/>
              <a:defRPr/>
            </a:pPr>
            <a:endParaRPr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97C064B-5876-350C-8FAC-6D1C7232E6D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cs typeface="Arial" panose="020B0604020202020204" pitchFamily="34" charset="0"/>
              </a:rPr>
              <a:t>Policy – Detail, thought of "how to do"–Human Constitution</a:t>
            </a:r>
            <a:endParaRPr lang="en-US" altLang="en-US"/>
          </a:p>
        </p:txBody>
      </p:sp>
      <p:sp>
        <p:nvSpPr>
          <p:cNvPr id="3" name="Text Placeholder 2">
            <a:extLst>
              <a:ext uri="{FF2B5EF4-FFF2-40B4-BE49-F238E27FC236}">
                <a16:creationId xmlns:a16="http://schemas.microsoft.com/office/drawing/2014/main" id="{1FA0BC98-5C8A-A96C-A574-431E2ACA3D9D}"/>
              </a:ext>
            </a:extLst>
          </p:cNvPr>
          <p:cNvSpPr>
            <a:spLocks noGrp="1"/>
          </p:cNvSpPr>
          <p:nvPr>
            <p:ph type="body" sz="quarter" idx="13"/>
          </p:nvPr>
        </p:nvSpPr>
        <p:spPr/>
        <p:txBody>
          <a:bodyPr>
            <a:normAutofit/>
          </a:bodyPr>
          <a:lstStyle/>
          <a:p>
            <a:pPr marL="544003" indent="-544003">
              <a:buNone/>
              <a:defRPr/>
            </a:pPr>
            <a:r>
              <a:rPr>
                <a:latin typeface="Arial" charset="0"/>
                <a:cs typeface="Arial" charset="0"/>
              </a:rPr>
              <a:t>Includes p</a:t>
            </a:r>
            <a:r>
              <a:t>lan, program, implementation, results, evaluation</a:t>
            </a:r>
            <a:endParaRPr>
              <a:solidFill>
                <a:schemeClr val="bg1">
                  <a:lumMod val="50000"/>
                </a:schemeClr>
              </a:solidFill>
            </a:endParaRPr>
          </a:p>
          <a:p>
            <a:pPr marL="952006" lvl="2" indent="-408001">
              <a:defRPr/>
            </a:pPr>
            <a:r>
              <a:rPr sz="1700"/>
              <a:t>Policy for enrichment	of Self (I), Body, Physical Facility	(Human Economics)	</a:t>
            </a:r>
          </a:p>
          <a:p>
            <a:pPr marL="952006" lvl="2" indent="-408001">
              <a:defRPr/>
            </a:pPr>
            <a:r>
              <a:rPr sz="1700"/>
              <a:t>Policy for protection	of Self (I), Body, Physical Facility	(Human Politics)	</a:t>
            </a:r>
          </a:p>
          <a:p>
            <a:pPr marL="952006" lvl="2" indent="-408001">
              <a:defRPr/>
            </a:pPr>
            <a:r>
              <a:rPr sz="1700"/>
              <a:t>Policy for right utilisation	of Self (I), Body, Physical Facility	(Human Sociology)	</a:t>
            </a:r>
          </a:p>
          <a:p>
            <a:pPr marL="408001" indent="-408001">
              <a:buNone/>
              <a:defRPr/>
            </a:pPr>
            <a:endParaRPr/>
          </a:p>
          <a:p>
            <a:pPr marL="271983" indent="-271983">
              <a:buNone/>
              <a:defRPr/>
            </a:pPr>
            <a:r>
              <a:rPr b="1" u="sng"/>
              <a:t>Policy for right utilisation (priority1)</a:t>
            </a:r>
          </a:p>
          <a:p>
            <a:pPr marL="271983" indent="-271983">
              <a:buNone/>
              <a:defRPr/>
            </a:pPr>
            <a:r>
              <a:t>Of Self (I)	Policy for investing the Self (I) for understanding and  living in harmony at all levels</a:t>
            </a:r>
          </a:p>
          <a:p>
            <a:pPr marL="271983" indent="-271983">
              <a:buNone/>
              <a:defRPr/>
            </a:pPr>
            <a:endParaRPr/>
          </a:p>
          <a:p>
            <a:pPr marL="271983" indent="-271983">
              <a:buNone/>
              <a:defRPr/>
            </a:pPr>
            <a:r>
              <a:t>Of Body	Policy to ensure that the body is used for ensuring right understanding and right feeling in the self as well as its authentication in living, including behavior, work and participation in larger order</a:t>
            </a:r>
          </a:p>
          <a:p>
            <a:pPr marL="271983" indent="-271983">
              <a:buNone/>
              <a:defRPr/>
            </a:pPr>
            <a:endParaRPr/>
          </a:p>
          <a:p>
            <a:pPr marL="271983" indent="-271983">
              <a:buNone/>
              <a:defRPr/>
            </a:pPr>
            <a:r>
              <a:t>Of PF		Policy to ensure the use of PF for nurturing, protection and right utilisation of the body. Policy for right utilisation of physical facility for relationship and societal order</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CC90-DB7A-4399-9D7D-5197FB78FDA0}"/>
              </a:ext>
            </a:extLst>
          </p:cNvPr>
          <p:cNvSpPr>
            <a:spLocks noGrp="1"/>
          </p:cNvSpPr>
          <p:nvPr>
            <p:ph type="title"/>
          </p:nvPr>
        </p:nvSpPr>
        <p:spPr/>
        <p:txBody>
          <a:bodyPr/>
          <a:lstStyle/>
          <a:p>
            <a:endParaRPr lang="en-IN"/>
          </a:p>
        </p:txBody>
      </p:sp>
      <p:sp>
        <p:nvSpPr>
          <p:cNvPr id="23555" name="Text Placeholder 2">
            <a:extLst>
              <a:ext uri="{FF2B5EF4-FFF2-40B4-BE49-F238E27FC236}">
                <a16:creationId xmlns:a16="http://schemas.microsoft.com/office/drawing/2014/main" id="{0E80A38A-6D76-5B0B-C3D5-6DE29D13FD00}"/>
              </a:ext>
            </a:extLst>
          </p:cNvPr>
          <p:cNvSpPr>
            <a:spLocks noGrp="1"/>
          </p:cNvSpPr>
          <p:nvPr>
            <p:ph type="body" sz="quarter" idx="13"/>
          </p:nvPr>
        </p:nvSpPr>
        <p:spPr bwMode="auto">
          <a:ln>
            <a:miter lim="800000"/>
            <a:headEnd/>
            <a:tailEnd/>
          </a:ln>
        </p:spPr>
        <p:txBody>
          <a:bodyPr vert="horz" wrap="square" numCol="1" anchor="t" anchorCtr="0" compatLnSpc="1">
            <a:prstTxWarp prst="textNoShape">
              <a:avLst/>
            </a:prstTxWarp>
            <a:normAutofit/>
          </a:bodyPr>
          <a:lstStyle/>
          <a:p>
            <a:pPr marL="408001" indent="-408001">
              <a:buNone/>
              <a:defRPr/>
            </a:pPr>
            <a:r>
              <a:rPr b="1" u="sng">
                <a:latin typeface="Arial" charset="0"/>
                <a:cs typeface="Arial" charset="0"/>
              </a:rPr>
              <a:t>Policy for Protection (priority 2)</a:t>
            </a:r>
          </a:p>
          <a:p>
            <a:pPr marL="408001" indent="-408001">
              <a:buNone/>
              <a:defRPr/>
            </a:pPr>
            <a:r>
              <a:rPr>
                <a:latin typeface="Arial" charset="0"/>
                <a:cs typeface="Arial" charset="0"/>
              </a:rPr>
              <a:t>For Self (I)	Policy for ensuring conducive environment for </a:t>
            </a:r>
            <a:r>
              <a:t>the Self (I) for understanding and  living in harmony at all levels a</a:t>
            </a:r>
            <a:r>
              <a:rPr>
                <a:latin typeface="Arial" charset="0"/>
                <a:cs typeface="Arial" charset="0"/>
              </a:rPr>
              <a:t>nd </a:t>
            </a:r>
            <a:r>
              <a:rPr err="1">
                <a:latin typeface="Arial" charset="0"/>
                <a:cs typeface="Arial" charset="0"/>
              </a:rPr>
              <a:t>protecing</a:t>
            </a:r>
            <a:r>
              <a:rPr>
                <a:latin typeface="Arial" charset="0"/>
                <a:cs typeface="Arial" charset="0"/>
              </a:rPr>
              <a:t> from </a:t>
            </a:r>
            <a:r>
              <a:rPr err="1">
                <a:latin typeface="Arial" charset="0"/>
                <a:cs typeface="Arial" charset="0"/>
              </a:rPr>
              <a:t>unfavourable</a:t>
            </a:r>
            <a:r>
              <a:rPr>
                <a:latin typeface="Arial" charset="0"/>
                <a:cs typeface="Arial" charset="0"/>
              </a:rPr>
              <a:t> environment</a:t>
            </a:r>
          </a:p>
          <a:p>
            <a:pPr marL="408001" indent="-408001">
              <a:buNone/>
              <a:defRPr/>
            </a:pPr>
            <a:endParaRPr>
              <a:latin typeface="Arial" charset="0"/>
              <a:cs typeface="Arial" charset="0"/>
            </a:endParaRPr>
          </a:p>
          <a:p>
            <a:pPr marL="408001" indent="-408001">
              <a:buNone/>
              <a:defRPr/>
            </a:pPr>
            <a:r>
              <a:rPr>
                <a:latin typeface="Arial" charset="0"/>
                <a:cs typeface="Arial" charset="0"/>
              </a:rPr>
              <a:t>For Body	Policy for ensuring shelter, clothes…</a:t>
            </a:r>
          </a:p>
          <a:p>
            <a:pPr marL="408001" indent="-408001">
              <a:buNone/>
              <a:defRPr/>
            </a:pPr>
            <a:endParaRPr>
              <a:latin typeface="Arial" charset="0"/>
              <a:cs typeface="Arial" charset="0"/>
            </a:endParaRPr>
          </a:p>
          <a:p>
            <a:pPr marL="408001" indent="-408001">
              <a:buNone/>
              <a:defRPr/>
            </a:pPr>
            <a:r>
              <a:rPr>
                <a:latin typeface="Arial" charset="0"/>
                <a:cs typeface="Arial" charset="0"/>
              </a:rPr>
              <a:t>For PF		Policy for preservation, proper storage</a:t>
            </a:r>
            <a:r>
              <a:rPr lang="en-IN">
                <a:latin typeface="Arial" charset="0"/>
                <a:cs typeface="Arial" charset="0"/>
              </a:rPr>
              <a:t>…</a:t>
            </a:r>
            <a:endParaRPr>
              <a:latin typeface="Arial" charset="0"/>
              <a:cs typeface="Arial" charset="0"/>
            </a:endParaRPr>
          </a:p>
          <a:p>
            <a:pPr marL="408001" indent="-408001">
              <a:buNone/>
              <a:defRPr/>
            </a:pPr>
            <a:endParaRPr>
              <a:latin typeface="Arial" charset="0"/>
              <a:cs typeface="Arial" charset="0"/>
            </a:endParaRPr>
          </a:p>
          <a:p>
            <a:pPr marL="408001" indent="-408001">
              <a:buNone/>
              <a:defRPr/>
            </a:pPr>
            <a:r>
              <a:rPr b="1" u="sng">
                <a:latin typeface="Arial" charset="0"/>
                <a:cs typeface="Arial" charset="0"/>
              </a:rPr>
              <a:t>Policy for Enrichment (priority 3)</a:t>
            </a:r>
          </a:p>
          <a:p>
            <a:pPr marL="408001" indent="-408001">
              <a:buNone/>
              <a:defRPr/>
            </a:pPr>
            <a:r>
              <a:rPr>
                <a:latin typeface="Arial" charset="0"/>
                <a:cs typeface="Arial" charset="0"/>
              </a:rPr>
              <a:t>For Self (I)	Policy for education-</a:t>
            </a:r>
            <a:r>
              <a:rPr err="1">
                <a:latin typeface="Arial" charset="0"/>
                <a:cs typeface="Arial" charset="0"/>
              </a:rPr>
              <a:t>sanskar</a:t>
            </a:r>
            <a:r>
              <a:rPr>
                <a:latin typeface="Arial" charset="0"/>
                <a:cs typeface="Arial" charset="0"/>
              </a:rPr>
              <a:t>, adult education, other efforts (such as development of </a:t>
            </a:r>
            <a:r>
              <a:rPr err="1">
                <a:latin typeface="Arial" charset="0"/>
                <a:cs typeface="Arial" charset="0"/>
              </a:rPr>
              <a:t>sanskar</a:t>
            </a:r>
            <a:r>
              <a:rPr>
                <a:latin typeface="Arial" charset="0"/>
                <a:cs typeface="Arial" charset="0"/>
              </a:rPr>
              <a:t> through societal functions, ceremonies…), for </a:t>
            </a:r>
            <a:r>
              <a:t>understanding and  living in harmony at all levels in the Self (I)</a:t>
            </a:r>
            <a:endParaRPr>
              <a:latin typeface="Arial" charset="0"/>
              <a:cs typeface="Arial" charset="0"/>
            </a:endParaRPr>
          </a:p>
          <a:p>
            <a:pPr marL="408001" indent="-408001">
              <a:buNone/>
              <a:defRPr/>
            </a:pPr>
            <a:r>
              <a:rPr>
                <a:latin typeface="Arial" charset="0"/>
                <a:cs typeface="Arial" charset="0"/>
              </a:rPr>
              <a:t>For Body	Policy for intake-lifestyle to ensure health of body</a:t>
            </a:r>
          </a:p>
          <a:p>
            <a:pPr marL="408001" indent="-408001">
              <a:buNone/>
              <a:defRPr/>
            </a:pPr>
            <a:endParaRPr>
              <a:latin typeface="Arial" charset="0"/>
              <a:cs typeface="Arial" charset="0"/>
            </a:endParaRPr>
          </a:p>
          <a:p>
            <a:pPr marL="408001" indent="-408001">
              <a:buNone/>
              <a:defRPr/>
            </a:pPr>
            <a:r>
              <a:rPr>
                <a:latin typeface="Arial" charset="0"/>
                <a:cs typeface="Arial" charset="0"/>
              </a:rPr>
              <a:t>For PF		Policy for production with right process &amp; right skills</a:t>
            </a:r>
          </a:p>
          <a:p>
            <a:pPr marL="408001" indent="-408001">
              <a:buNone/>
              <a:defRPr/>
            </a:pPr>
            <a:endParaRPr>
              <a:latin typeface="Arial" charset="0"/>
              <a:cs typeface="Arial"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585A744-7207-10C3-2533-7C0EE01F990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Character</a:t>
            </a:r>
          </a:p>
        </p:txBody>
      </p:sp>
      <p:sp>
        <p:nvSpPr>
          <p:cNvPr id="51203" name="Text Placeholder 2">
            <a:extLst>
              <a:ext uri="{FF2B5EF4-FFF2-40B4-BE49-F238E27FC236}">
                <a16:creationId xmlns:a16="http://schemas.microsoft.com/office/drawing/2014/main" id="{95F71CDE-1115-9E05-F5FE-A98335A1961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normAutofit/>
          </a:bodyPr>
          <a:lstStyle/>
          <a:p>
            <a:pPr defTabSz="1087221"/>
            <a:r>
              <a:rPr altLang="en-US"/>
              <a:t>Expression of Human Values in Behavior, Work and Participation in the Larger Order </a:t>
            </a:r>
          </a:p>
          <a:p>
            <a:pPr defTabSz="1087221"/>
            <a:r>
              <a:rPr altLang="en-US"/>
              <a:t>This can be understood in terms of the following: </a:t>
            </a:r>
          </a:p>
          <a:p>
            <a:pPr lvl="1" defTabSz="1087221"/>
            <a:r>
              <a:rPr altLang="en-US"/>
              <a:t>Rightful acquisition and utilization of wealth – by way of labour, using cyclic and mutually enriching production processes. </a:t>
            </a:r>
          </a:p>
          <a:p>
            <a:pPr lvl="1" defTabSz="1087221"/>
            <a:r>
              <a:rPr altLang="en-US"/>
              <a:t>Compassionate behaviour, work &amp; participation in larger order on the basis of human values </a:t>
            </a:r>
          </a:p>
          <a:p>
            <a:pPr marL="1087221" lvl="2" indent="-542816" defTabSz="1087221">
              <a:buNone/>
            </a:pPr>
            <a:r>
              <a:rPr altLang="en-US"/>
              <a:t>Behaviour– 	ensuring justice, mutual happiness (while filling the gaps created in ignorance)</a:t>
            </a:r>
          </a:p>
          <a:p>
            <a:pPr marL="1087221" lvl="2" indent="-542816" defTabSz="1087221">
              <a:buNone/>
            </a:pPr>
            <a:r>
              <a:rPr altLang="en-US"/>
              <a:t>Work – ensuring preservation, mutual prosperity (while filling the gaps created in ignorance)</a:t>
            </a:r>
          </a:p>
          <a:p>
            <a:pPr marL="1087221" lvl="2" indent="-542816" defTabSz="1087221">
              <a:buNone/>
            </a:pPr>
            <a:r>
              <a:rPr lang="en-IN" altLang="en-US"/>
              <a:t>Participation in larger order- </a:t>
            </a:r>
            <a:r>
              <a:rPr altLang="en-US"/>
              <a:t>leading to fulfilment of the comprehensive human goal</a:t>
            </a:r>
          </a:p>
          <a:p>
            <a:pPr marL="1087221" lvl="2" indent="-542816" defTabSz="1087221">
              <a:buNone/>
            </a:pPr>
            <a:r>
              <a:rPr lang="en-IN" altLang="en-US"/>
              <a:t>					</a:t>
            </a:r>
            <a:r>
              <a:rPr altLang="en-US"/>
              <a:t>(while filling the gaps created in ignorance)</a:t>
            </a:r>
          </a:p>
          <a:p>
            <a:pPr marL="1087221" lvl="2" indent="-542816" defTabSz="1087221">
              <a:buNone/>
            </a:pPr>
            <a:endParaRPr altLang="en-US"/>
          </a:p>
          <a:p>
            <a:pPr lvl="1" defTabSz="1087221">
              <a:buNone/>
            </a:pPr>
            <a:endParaRPr altLang="en-US"/>
          </a:p>
          <a:p>
            <a:pPr lvl="1" defTabSz="1087221"/>
            <a:r>
              <a:rPr altLang="en-US"/>
              <a:t>Chastity in conjugal relationship i.e. chastity in husband-wife relationship.</a:t>
            </a:r>
          </a:p>
          <a:p>
            <a:pPr defTabSz="1087221"/>
            <a:endParaRPr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0FFF9F59-C058-337E-A411-5EE1E4D6A33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cs typeface="Arial" panose="020B0604020202020204" pitchFamily="34" charset="0"/>
              </a:rPr>
              <a:t>Rightfully Acquired Wealth</a:t>
            </a:r>
            <a:endParaRPr lang="en-IN" altLang="en-US" sz="3299"/>
          </a:p>
        </p:txBody>
      </p:sp>
      <p:sp>
        <p:nvSpPr>
          <p:cNvPr id="52227" name="Content Placeholder 3">
            <a:extLst>
              <a:ext uri="{FF2B5EF4-FFF2-40B4-BE49-F238E27FC236}">
                <a16:creationId xmlns:a16="http://schemas.microsoft.com/office/drawing/2014/main" id="{5456AB72-F382-CD84-2C6B-78710D229E3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buNone/>
            </a:pPr>
            <a:r>
              <a:rPr altLang="en-US"/>
              <a:t>Production- through labour on rest of nature (using cyclic and mutually enriching production processes) or physical facility obtained in exchange of service</a:t>
            </a:r>
          </a:p>
          <a:p>
            <a:pPr defTabSz="1087221">
              <a:buNone/>
            </a:pPr>
            <a:endParaRPr altLang="en-US"/>
          </a:p>
          <a:p>
            <a:pPr defTabSz="1087221">
              <a:buNone/>
            </a:pPr>
            <a:r>
              <a:rPr altLang="en-US"/>
              <a:t>Gift – wealth shared willingly / happily (with the feeling of relationship) from one’s rightfully acquired wealth on various occasions like festivals (ex. gift in relationship)</a:t>
            </a:r>
          </a:p>
          <a:p>
            <a:pPr defTabSz="1087221">
              <a:buNone/>
            </a:pPr>
            <a:endParaRPr altLang="en-US"/>
          </a:p>
          <a:p>
            <a:pPr defTabSz="1087221">
              <a:buNone/>
            </a:pPr>
            <a:r>
              <a:rPr altLang="en-US"/>
              <a:t>Award – physical facility / wealth given with joy in a function to recognise one’s contribution to society (participation in the societal order) and for motivating others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10C168F-B897-BBDD-A753-7BF996D7C664}"/>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US" altLang="en-US"/>
              <a:t>Module 5 – Implications of the Holistic Understanding – a Look at Professional Ethics</a:t>
            </a:r>
          </a:p>
        </p:txBody>
      </p:sp>
      <p:sp>
        <p:nvSpPr>
          <p:cNvPr id="3" name="Text Placeholder 2">
            <a:extLst>
              <a:ext uri="{FF2B5EF4-FFF2-40B4-BE49-F238E27FC236}">
                <a16:creationId xmlns:a16="http://schemas.microsoft.com/office/drawing/2014/main" id="{C8452541-3AAE-A5B6-AC44-BFA0064DF532}"/>
              </a:ext>
            </a:extLst>
          </p:cNvPr>
          <p:cNvSpPr>
            <a:spLocks noGrp="1"/>
          </p:cNvSpPr>
          <p:nvPr>
            <p:ph type="body" sz="quarter" idx="13"/>
          </p:nvPr>
        </p:nvSpPr>
        <p:spPr/>
        <p:txBody>
          <a:bodyPr/>
          <a:lstStyle/>
          <a:p>
            <a:pPr marL="228577" indent="0" algn="just">
              <a:lnSpc>
                <a:spcPct val="107000"/>
              </a:lnSpc>
              <a:spcAft>
                <a:spcPts val="800"/>
              </a:spcAft>
              <a:buNone/>
              <a:defRPr/>
            </a:pPr>
            <a:endParaRPr lang="en-IN" sz="1800" b="1">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23: </a:t>
            </a:r>
            <a:r>
              <a:rPr lang="en-IN" sz="1800">
                <a:ea typeface="Calibri" panose="020F0502020204030204" pitchFamily="34" charset="0"/>
                <a:cs typeface="Mangal" panose="02040503050203030202" pitchFamily="18" charset="0"/>
              </a:rPr>
              <a:t>Natural Acceptance of Human Values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24: </a:t>
            </a:r>
            <a:r>
              <a:rPr lang="en-IN" sz="1800">
                <a:ea typeface="Calibri" panose="020F0502020204030204" pitchFamily="34" charset="0"/>
                <a:cs typeface="Mangal" panose="02040503050203030202" pitchFamily="18" charset="0"/>
              </a:rPr>
              <a:t>Definitiveness of (Ethical) Human Conduct</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12: Practice Session PS</a:t>
            </a:r>
            <a:r>
              <a:rPr lang="en-IN" sz="1800" i="1">
                <a:solidFill>
                  <a:srgbClr val="0070C0"/>
                </a:solidFill>
                <a:ea typeface="Calibri" panose="020F0502020204030204" pitchFamily="34" charset="0"/>
                <a:cs typeface="Mangal" panose="02040503050203030202" pitchFamily="18" charset="0"/>
              </a:rPr>
              <a:t>12	Exploring Ethical Human Conduct</a:t>
            </a:r>
            <a:r>
              <a:rPr lang="en-IN" sz="1800" i="1">
                <a:ea typeface="Calibri" panose="020F0502020204030204" pitchFamily="34" charset="0"/>
                <a:cs typeface="Mangal" panose="02040503050203030202" pitchFamily="18" charset="0"/>
              </a:rPr>
              <a:t>  </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25: </a:t>
            </a:r>
            <a:r>
              <a:rPr lang="en-IN" sz="1800">
                <a:ea typeface="Calibri" panose="020F0502020204030204" pitchFamily="34" charset="0"/>
                <a:cs typeface="Mangal" panose="02040503050203030202" pitchFamily="18" charset="0"/>
              </a:rPr>
              <a:t>A Basis for Humanistic Education, Humanistic Constitution and Universal Human Order</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26: </a:t>
            </a:r>
            <a:r>
              <a:rPr lang="en-IN" sz="1800">
                <a:ea typeface="Calibri" panose="020F0502020204030204" pitchFamily="34" charset="0"/>
                <a:cs typeface="Mangal" panose="02040503050203030202" pitchFamily="18" charset="0"/>
              </a:rPr>
              <a:t>Competence in Professional Ethics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13: Practice Session PS</a:t>
            </a:r>
            <a:r>
              <a:rPr lang="en-IN" sz="1800" i="1">
                <a:solidFill>
                  <a:srgbClr val="0070C0"/>
                </a:solidFill>
                <a:ea typeface="Calibri" panose="020F0502020204030204" pitchFamily="34" charset="0"/>
                <a:cs typeface="Mangal" panose="02040503050203030202" pitchFamily="18" charset="0"/>
              </a:rPr>
              <a:t>13	Exploring Humanistic Models in Education</a:t>
            </a:r>
            <a:endParaRPr lang="en-IN" sz="1800">
              <a:solidFill>
                <a:srgbClr val="0070C0"/>
              </a:solidFill>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27: </a:t>
            </a:r>
            <a:r>
              <a:rPr lang="en-IN" sz="1800">
                <a:ea typeface="Calibri" panose="020F0502020204030204" pitchFamily="34" charset="0"/>
                <a:cs typeface="Mangal" panose="02040503050203030202" pitchFamily="18" charset="0"/>
              </a:rPr>
              <a:t>Holistic Technologies, Production Systems and Management Models-Typical Case Studies</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ea typeface="Calibri" panose="020F0502020204030204" pitchFamily="34" charset="0"/>
                <a:cs typeface="Mangal" panose="02040503050203030202" pitchFamily="18" charset="0"/>
              </a:rPr>
              <a:t>Lecture 28: </a:t>
            </a:r>
            <a:r>
              <a:rPr lang="en-IN" sz="1800">
                <a:ea typeface="Calibri" panose="020F0502020204030204" pitchFamily="34" charset="0"/>
                <a:cs typeface="Mangal" panose="02040503050203030202" pitchFamily="18" charset="0"/>
              </a:rPr>
              <a:t>Strategies for Transition towards Value-based Life and Profession</a:t>
            </a:r>
            <a:endParaRPr lang="en-IN" sz="1800">
              <a:latin typeface="Calibri" panose="020F0502020204030204" pitchFamily="34" charset="0"/>
              <a:ea typeface="Calibri" panose="020F0502020204030204" pitchFamily="34" charset="0"/>
              <a:cs typeface="Mangal" panose="02040503050203030202" pitchFamily="18" charset="0"/>
            </a:endParaRPr>
          </a:p>
          <a:p>
            <a:pPr marL="228577" indent="0" algn="just">
              <a:lnSpc>
                <a:spcPct val="107000"/>
              </a:lnSpc>
              <a:spcAft>
                <a:spcPts val="800"/>
              </a:spcAft>
              <a:buNone/>
              <a:defRPr/>
            </a:pPr>
            <a:r>
              <a:rPr lang="en-IN" sz="1800" b="1">
                <a:solidFill>
                  <a:srgbClr val="0070C0"/>
                </a:solidFill>
                <a:ea typeface="Calibri" panose="020F0502020204030204" pitchFamily="34" charset="0"/>
                <a:cs typeface="Mangal" panose="02040503050203030202" pitchFamily="18" charset="0"/>
              </a:rPr>
              <a:t>Tutorial 14: Practice Session PS</a:t>
            </a:r>
            <a:r>
              <a:rPr lang="en-IN" sz="1800" i="1">
                <a:solidFill>
                  <a:srgbClr val="0070C0"/>
                </a:solidFill>
                <a:ea typeface="Calibri" panose="020F0502020204030204" pitchFamily="34" charset="0"/>
                <a:cs typeface="Mangal" panose="02040503050203030202" pitchFamily="18" charset="0"/>
              </a:rPr>
              <a:t>14	Exploring Steps of Transition towards Universal Human Order</a:t>
            </a:r>
          </a:p>
          <a:p>
            <a:pPr marL="228577" indent="0" algn="just">
              <a:lnSpc>
                <a:spcPct val="107000"/>
              </a:lnSpc>
              <a:spcAft>
                <a:spcPts val="800"/>
              </a:spcAft>
              <a:buNone/>
              <a:defRPr/>
            </a:pPr>
            <a:endParaRPr altLang="en-US" sz="1200"/>
          </a:p>
          <a:p>
            <a:pPr marL="228577" indent="0" algn="just">
              <a:lnSpc>
                <a:spcPct val="107000"/>
              </a:lnSpc>
              <a:spcAft>
                <a:spcPts val="800"/>
              </a:spcAft>
              <a:buNone/>
              <a:defRPr/>
            </a:pPr>
            <a:r>
              <a:rPr altLang="en-US" sz="1800"/>
              <a:t>It may be pertinent to mention that this course also presents a rather ‘unconventional’, but more fundamental approach to professional ethics where the major focus is on the development of the ethical competence of the individual rather than relying only on codes of conduct, oaths, whistle-blowing etc. </a:t>
            </a:r>
          </a:p>
          <a:p>
            <a:pPr marL="228577" indent="0" algn="just">
              <a:lnSpc>
                <a:spcPct val="107000"/>
              </a:lnSpc>
              <a:spcAft>
                <a:spcPts val="800"/>
              </a:spcAft>
              <a:buNone/>
              <a:defRPr/>
            </a:pPr>
            <a:endParaRPr lang="en-IN" sz="1800">
              <a:latin typeface="Calibri" panose="020F0502020204030204" pitchFamily="34" charset="0"/>
              <a:ea typeface="Calibri" panose="020F0502020204030204" pitchFamily="34" charset="0"/>
              <a:cs typeface="Mangal" panose="02040503050203030202" pitchFamily="18" charset="0"/>
            </a:endParaRPr>
          </a:p>
          <a:p>
            <a:pPr marL="228531" indent="0" algn="just">
              <a:lnSpc>
                <a:spcPct val="107000"/>
              </a:lnSpc>
              <a:spcAft>
                <a:spcPts val="800"/>
              </a:spcAft>
              <a:buNone/>
              <a:defRPr/>
            </a:pPr>
            <a:endParaRPr lang="en-IN" sz="1800">
              <a:latin typeface="Calibri" panose="020F0502020204030204" pitchFamily="34" charset="0"/>
              <a:ea typeface="Calibri" panose="020F0502020204030204" pitchFamily="34" charset="0"/>
              <a:cs typeface="Mangal" panose="02040503050203030202" pitchFamily="18" charset="0"/>
            </a:endParaRPr>
          </a:p>
        </p:txBody>
      </p:sp>
      <p:sp>
        <p:nvSpPr>
          <p:cNvPr id="17412" name="TextBox 4">
            <a:extLst>
              <a:ext uri="{FF2B5EF4-FFF2-40B4-BE49-F238E27FC236}">
                <a16:creationId xmlns:a16="http://schemas.microsoft.com/office/drawing/2014/main" id="{F1D8A1D4-502E-6978-A64C-12A70DA18A97}"/>
              </a:ext>
            </a:extLst>
          </p:cNvPr>
          <p:cNvSpPr txBox="1">
            <a:spLocks noChangeArrowheads="1"/>
          </p:cNvSpPr>
          <p:nvPr/>
        </p:nvSpPr>
        <p:spPr bwMode="auto">
          <a:xfrm>
            <a:off x="2205" y="492012"/>
            <a:ext cx="12187592" cy="430113"/>
          </a:xfrm>
          <a:prstGeom prst="rect">
            <a:avLst/>
          </a:prstGeom>
          <a:solidFill>
            <a:srgbClr val="4B008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b="1">
                <a:solidFill>
                  <a:schemeClr val="bg1"/>
                </a:solidFill>
              </a:rPr>
              <a:t>	       (6 lectures and 3 tutorials/ practice sessions)</a:t>
            </a:r>
            <a:endParaRPr lang="en-IN" altLang="en-US" sz="2200" b="1">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8A619-3D12-56A4-E010-C26F18669EC0}"/>
              </a:ext>
            </a:extLst>
          </p:cNvPr>
          <p:cNvSpPr/>
          <p:nvPr/>
        </p:nvSpPr>
        <p:spPr>
          <a:xfrm>
            <a:off x="618" y="0"/>
            <a:ext cx="5432755" cy="6858000"/>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12" name="Rectangle 11">
            <a:extLst>
              <a:ext uri="{FF2B5EF4-FFF2-40B4-BE49-F238E27FC236}">
                <a16:creationId xmlns:a16="http://schemas.microsoft.com/office/drawing/2014/main" id="{F71C5E4D-BD79-CDE0-6C29-7FE8CA4C12A0}"/>
              </a:ext>
            </a:extLst>
          </p:cNvPr>
          <p:cNvSpPr/>
          <p:nvPr/>
        </p:nvSpPr>
        <p:spPr>
          <a:xfrm>
            <a:off x="7337931" y="1588"/>
            <a:ext cx="4851865" cy="6858000"/>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53252" name="Picture 5">
            <a:extLst>
              <a:ext uri="{FF2B5EF4-FFF2-40B4-BE49-F238E27FC236}">
                <a16:creationId xmlns:a16="http://schemas.microsoft.com/office/drawing/2014/main" id="{58FAEF49-16D3-B844-DE98-F69B22D12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4577" y="-150778"/>
            <a:ext cx="3155220" cy="207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1">
            <a:extLst>
              <a:ext uri="{FF2B5EF4-FFF2-40B4-BE49-F238E27FC236}">
                <a16:creationId xmlns:a16="http://schemas.microsoft.com/office/drawing/2014/main" id="{BAF438A4-8DE3-E57C-C37D-A0E878649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71" y="-131733"/>
            <a:ext cx="3028249" cy="170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Box 13">
            <a:extLst>
              <a:ext uri="{FF2B5EF4-FFF2-40B4-BE49-F238E27FC236}">
                <a16:creationId xmlns:a16="http://schemas.microsoft.com/office/drawing/2014/main" id="{22D66552-77C2-73CB-57F7-FC69DB4FEFBA}"/>
              </a:ext>
            </a:extLst>
          </p:cNvPr>
          <p:cNvSpPr txBox="1">
            <a:spLocks noChangeArrowheads="1"/>
          </p:cNvSpPr>
          <p:nvPr/>
        </p:nvSpPr>
        <p:spPr bwMode="auto">
          <a:xfrm>
            <a:off x="618" y="1666489"/>
            <a:ext cx="5432755" cy="507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a:t>Understanding	Harmony</a:t>
            </a:r>
          </a:p>
          <a:p>
            <a:pPr>
              <a:buFont typeface="Symbol" panose="05050102010706020507" pitchFamily="18" charset="2"/>
              <a:buNone/>
            </a:pPr>
            <a:r>
              <a:rPr lang="en-US" altLang="en-US"/>
              <a:t>					</a:t>
            </a:r>
          </a:p>
          <a:p>
            <a:pPr>
              <a:buFont typeface="Symbol" panose="05050102010706020507" pitchFamily="18" charset="2"/>
              <a:buNone/>
            </a:pPr>
            <a:r>
              <a:rPr lang="en-US" altLang="en-US"/>
              <a:t>Feeling		of relationship</a:t>
            </a:r>
          </a:p>
          <a:p>
            <a:pPr>
              <a:buFont typeface="Symbol" panose="05050102010706020507" pitchFamily="18" charset="2"/>
              <a:buNone/>
            </a:pPr>
            <a:r>
              <a:rPr lang="en-US" altLang="en-US"/>
              <a:t>		mutual fulfilment</a:t>
            </a:r>
          </a:p>
          <a:p>
            <a:pPr>
              <a:buFont typeface="Symbol" panose="05050102010706020507" pitchFamily="18" charset="2"/>
              <a:buNone/>
            </a:pPr>
            <a:endParaRPr lang="en-US" altLang="en-US"/>
          </a:p>
          <a:p>
            <a:pPr>
              <a:buFont typeface="Symbol" panose="05050102010706020507" pitchFamily="18" charset="2"/>
              <a:buNone/>
            </a:pPr>
            <a:r>
              <a:rPr lang="en-US" altLang="en-US"/>
              <a:t>Thought		how to be mutually</a:t>
            </a:r>
          </a:p>
          <a:p>
            <a:pPr>
              <a:buFont typeface="Symbol" panose="05050102010706020507" pitchFamily="18" charset="2"/>
              <a:buNone/>
            </a:pPr>
            <a:r>
              <a:rPr lang="en-US" altLang="en-US"/>
              <a:t>		fulfilling</a:t>
            </a:r>
          </a:p>
          <a:p>
            <a:pPr>
              <a:buFont typeface="Symbol" panose="05050102010706020507" pitchFamily="18" charset="2"/>
              <a:buNone/>
            </a:pPr>
            <a:endParaRPr lang="en-US" altLang="en-US"/>
          </a:p>
          <a:p>
            <a:pPr>
              <a:buFont typeface="Symbol" panose="05050102010706020507" pitchFamily="18" charset="2"/>
              <a:buNone/>
            </a:pPr>
            <a:r>
              <a:rPr lang="en-US" altLang="en-US"/>
              <a:t>Behaviour	Ethical 	behaviour</a:t>
            </a:r>
          </a:p>
          <a:p>
            <a:pPr>
              <a:buFont typeface="Symbol" panose="05050102010706020507" pitchFamily="18" charset="2"/>
              <a:buNone/>
            </a:pPr>
            <a:r>
              <a:rPr lang="en-US" altLang="en-US"/>
              <a:t>Work and		work	</a:t>
            </a:r>
          </a:p>
          <a:p>
            <a:pPr>
              <a:buFont typeface="Symbol" panose="05050102010706020507" pitchFamily="18" charset="2"/>
              <a:buNone/>
            </a:pPr>
            <a:r>
              <a:rPr lang="en-US" altLang="en-US"/>
              <a:t>Participation		participation</a:t>
            </a:r>
          </a:p>
          <a:p>
            <a:pPr>
              <a:buFont typeface="Symbol" panose="05050102010706020507" pitchFamily="18" charset="2"/>
              <a:buNone/>
            </a:pPr>
            <a:endParaRPr lang="en-US" altLang="en-US"/>
          </a:p>
          <a:p>
            <a:pPr>
              <a:buFont typeface="Symbol" panose="05050102010706020507" pitchFamily="18" charset="2"/>
              <a:buNone/>
            </a:pPr>
            <a:r>
              <a:rPr lang="en-US" altLang="en-US"/>
              <a:t>Promotion	Self discipline, Complementarity</a:t>
            </a:r>
          </a:p>
          <a:p>
            <a:pPr>
              <a:buFont typeface="Symbol" panose="05050102010706020507" pitchFamily="18" charset="2"/>
              <a:buNone/>
            </a:pPr>
            <a:r>
              <a:rPr lang="en-US" altLang="en-US"/>
              <a:t>		(Human Constitution)</a:t>
            </a:r>
          </a:p>
          <a:p>
            <a:pPr>
              <a:buFont typeface="Symbol" panose="05050102010706020507" pitchFamily="18" charset="2"/>
              <a:buNone/>
            </a:pPr>
            <a:endParaRPr lang="en-US" altLang="en-US"/>
          </a:p>
          <a:p>
            <a:pPr>
              <a:buFont typeface="Symbol" panose="05050102010706020507" pitchFamily="18" charset="2"/>
              <a:buNone/>
            </a:pPr>
            <a:r>
              <a:rPr lang="en-US" altLang="en-US"/>
              <a:t>Outcome	Mutual happiness</a:t>
            </a:r>
          </a:p>
          <a:p>
            <a:pPr>
              <a:buFont typeface="Symbol" panose="05050102010706020507" pitchFamily="18" charset="2"/>
              <a:buNone/>
            </a:pPr>
            <a:r>
              <a:rPr lang="en-US" altLang="en-US"/>
              <a:t>		Prosperity in human being</a:t>
            </a:r>
          </a:p>
          <a:p>
            <a:pPr>
              <a:buFont typeface="Symbol" panose="05050102010706020507" pitchFamily="18" charset="2"/>
              <a:buNone/>
            </a:pPr>
            <a:r>
              <a:rPr lang="en-IN" altLang="en-US"/>
              <a:t>		Preservation of rest of nature</a:t>
            </a:r>
          </a:p>
        </p:txBody>
      </p:sp>
      <p:sp>
        <p:nvSpPr>
          <p:cNvPr id="53255" name="TextBox 16">
            <a:extLst>
              <a:ext uri="{FF2B5EF4-FFF2-40B4-BE49-F238E27FC236}">
                <a16:creationId xmlns:a16="http://schemas.microsoft.com/office/drawing/2014/main" id="{C6BF91CC-31A3-FE2B-B8FE-551E4A04E074}"/>
              </a:ext>
            </a:extLst>
          </p:cNvPr>
          <p:cNvSpPr txBox="1">
            <a:spLocks noChangeArrowheads="1"/>
          </p:cNvSpPr>
          <p:nvPr/>
        </p:nvSpPr>
        <p:spPr bwMode="auto">
          <a:xfrm>
            <a:off x="7291906" y="1652206"/>
            <a:ext cx="4897891" cy="535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Symbol" panose="05050102010706020507" pitchFamily="18" charset="2"/>
              <a:buNone/>
            </a:pPr>
            <a:r>
              <a:rPr lang="en-US" altLang="en-US"/>
              <a:t>Preconditioning	Conflict…</a:t>
            </a:r>
          </a:p>
          <a:p>
            <a:pPr>
              <a:buFont typeface="Symbol" panose="05050102010706020507" pitchFamily="18" charset="2"/>
              <a:buNone/>
            </a:pPr>
            <a:r>
              <a:rPr lang="en-US" altLang="en-US"/>
              <a:t>					</a:t>
            </a:r>
          </a:p>
          <a:p>
            <a:pPr>
              <a:buFont typeface="Symbol" panose="05050102010706020507" pitchFamily="18" charset="2"/>
              <a:buNone/>
            </a:pPr>
            <a:r>
              <a:rPr lang="en-US" altLang="en-US"/>
              <a:t>Feeling		of opposition, </a:t>
            </a:r>
          </a:p>
          <a:p>
            <a:pPr>
              <a:buFont typeface="Symbol" panose="05050102010706020507" pitchFamily="18" charset="2"/>
              <a:buNone/>
            </a:pPr>
            <a:r>
              <a:rPr lang="en-US" altLang="en-US"/>
              <a:t>		competition…</a:t>
            </a:r>
          </a:p>
          <a:p>
            <a:pPr>
              <a:buFont typeface="Symbol" panose="05050102010706020507" pitchFamily="18" charset="2"/>
              <a:buNone/>
            </a:pPr>
            <a:r>
              <a:rPr lang="en-US" altLang="en-US"/>
              <a:t>			</a:t>
            </a:r>
          </a:p>
          <a:p>
            <a:pPr>
              <a:buFont typeface="Symbol" panose="05050102010706020507" pitchFamily="18" charset="2"/>
              <a:buNone/>
            </a:pPr>
            <a:r>
              <a:rPr lang="en-US" altLang="en-US"/>
              <a:t>Thought		Mixed, </a:t>
            </a:r>
          </a:p>
          <a:p>
            <a:pPr>
              <a:buFont typeface="Symbol" panose="05050102010706020507" pitchFamily="18" charset="2"/>
              <a:buNone/>
            </a:pPr>
            <a:r>
              <a:rPr lang="en-US" altLang="en-US"/>
              <a:t>		how to maximise my gains...</a:t>
            </a:r>
          </a:p>
          <a:p>
            <a:pPr>
              <a:buFont typeface="Symbol" panose="05050102010706020507" pitchFamily="18" charset="2"/>
              <a:buNone/>
            </a:pPr>
            <a:endParaRPr lang="en-US" altLang="en-US"/>
          </a:p>
          <a:p>
            <a:pPr>
              <a:buFont typeface="Symbol" panose="05050102010706020507" pitchFamily="18" charset="2"/>
              <a:buNone/>
            </a:pPr>
            <a:r>
              <a:rPr lang="en-US" altLang="en-US"/>
              <a:t>Behaviour	Indefinite behaviour</a:t>
            </a:r>
          </a:p>
          <a:p>
            <a:pPr>
              <a:buFont typeface="Symbol" panose="05050102010706020507" pitchFamily="18" charset="2"/>
              <a:buNone/>
            </a:pPr>
            <a:r>
              <a:rPr lang="en-US" altLang="en-US"/>
              <a:t>Work and		 work	</a:t>
            </a:r>
          </a:p>
          <a:p>
            <a:pPr>
              <a:buFont typeface="Symbol" panose="05050102010706020507" pitchFamily="18" charset="2"/>
              <a:buNone/>
            </a:pPr>
            <a:r>
              <a:rPr lang="en-US" altLang="en-US"/>
              <a:t>Participation		 participation</a:t>
            </a:r>
          </a:p>
          <a:p>
            <a:pPr>
              <a:buFont typeface="Symbol" panose="05050102010706020507" pitchFamily="18" charset="2"/>
              <a:buNone/>
            </a:pPr>
            <a:endParaRPr lang="en-US" altLang="en-US"/>
          </a:p>
          <a:p>
            <a:pPr>
              <a:buFont typeface="Symbol" panose="05050102010706020507" pitchFamily="18" charset="2"/>
              <a:buNone/>
            </a:pPr>
            <a:r>
              <a:rPr lang="en-US" altLang="en-US"/>
              <a:t>Promotion	Discipline</a:t>
            </a:r>
          </a:p>
          <a:p>
            <a:pPr>
              <a:buFont typeface="Symbol" panose="05050102010706020507" pitchFamily="18" charset="2"/>
              <a:buNone/>
            </a:pPr>
            <a:r>
              <a:rPr lang="en-US" altLang="en-US"/>
              <a:t>		Fear of punishment</a:t>
            </a:r>
          </a:p>
          <a:p>
            <a:pPr>
              <a:buFont typeface="Symbol" panose="05050102010706020507" pitchFamily="18" charset="2"/>
              <a:buNone/>
            </a:pPr>
            <a:r>
              <a:rPr lang="en-US" altLang="en-US"/>
              <a:t>		Incentive of reward…</a:t>
            </a:r>
          </a:p>
          <a:p>
            <a:pPr>
              <a:buFont typeface="Symbol" panose="05050102010706020507" pitchFamily="18" charset="2"/>
              <a:buNone/>
            </a:pPr>
            <a:r>
              <a:rPr lang="en-US" altLang="en-US"/>
              <a:t>		codes of conduct, </a:t>
            </a:r>
          </a:p>
          <a:p>
            <a:pPr>
              <a:buFont typeface="Symbol" panose="05050102010706020507" pitchFamily="18" charset="2"/>
              <a:buNone/>
            </a:pPr>
            <a:r>
              <a:rPr lang="en-US" altLang="en-US"/>
              <a:t>		oaths, whistle-blowing…</a:t>
            </a:r>
          </a:p>
          <a:p>
            <a:pPr>
              <a:buFont typeface="Symbol" panose="05050102010706020507" pitchFamily="18" charset="2"/>
              <a:buNone/>
            </a:pPr>
            <a:endParaRPr lang="en-US" altLang="en-US" sz="1000"/>
          </a:p>
          <a:p>
            <a:pPr>
              <a:buFont typeface="Symbol" panose="05050102010706020507" pitchFamily="18" charset="2"/>
              <a:buNone/>
            </a:pPr>
            <a:r>
              <a:rPr lang="en-US" altLang="en-US"/>
              <a:t>Outcome	Mixed</a:t>
            </a:r>
            <a:endParaRPr lang="en-IN" altLang="en-US"/>
          </a:p>
        </p:txBody>
      </p:sp>
      <p:cxnSp>
        <p:nvCxnSpPr>
          <p:cNvPr id="19" name="Straight Connector 18">
            <a:extLst>
              <a:ext uri="{FF2B5EF4-FFF2-40B4-BE49-F238E27FC236}">
                <a16:creationId xmlns:a16="http://schemas.microsoft.com/office/drawing/2014/main" id="{F088A491-E76C-8C60-2A2E-33A8BB3A748B}"/>
              </a:ext>
            </a:extLst>
          </p:cNvPr>
          <p:cNvCxnSpPr>
            <a:cxnSpLocks/>
          </p:cNvCxnSpPr>
          <p:nvPr/>
        </p:nvCxnSpPr>
        <p:spPr>
          <a:xfrm>
            <a:off x="5409566" y="1587"/>
            <a:ext cx="0" cy="685641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8A40C31-2BCD-6F9C-6E8E-81CFCE5894F2}"/>
              </a:ext>
            </a:extLst>
          </p:cNvPr>
          <p:cNvCxnSpPr>
            <a:cxnSpLocks/>
          </p:cNvCxnSpPr>
          <p:nvPr/>
        </p:nvCxnSpPr>
        <p:spPr>
          <a:xfrm>
            <a:off x="7326822" y="1587"/>
            <a:ext cx="0" cy="6856413"/>
          </a:xfrm>
          <a:prstGeom prst="line">
            <a:avLst/>
          </a:prstGeom>
        </p:spPr>
        <p:style>
          <a:lnRef idx="1">
            <a:schemeClr val="dk1"/>
          </a:lnRef>
          <a:fillRef idx="0">
            <a:schemeClr val="dk1"/>
          </a:fillRef>
          <a:effectRef idx="0">
            <a:schemeClr val="dk1"/>
          </a:effectRef>
          <a:fontRef idx="minor">
            <a:schemeClr val="tx1"/>
          </a:fontRef>
        </p:style>
      </p:cxnSp>
      <p:sp>
        <p:nvSpPr>
          <p:cNvPr id="53258" name="TextBox 10">
            <a:extLst>
              <a:ext uri="{FF2B5EF4-FFF2-40B4-BE49-F238E27FC236}">
                <a16:creationId xmlns:a16="http://schemas.microsoft.com/office/drawing/2014/main" id="{BFF454A1-0814-61C2-FA23-B2420B5C370F}"/>
              </a:ext>
            </a:extLst>
          </p:cNvPr>
          <p:cNvSpPr txBox="1">
            <a:spLocks noChangeArrowheads="1"/>
          </p:cNvSpPr>
          <p:nvPr/>
        </p:nvSpPr>
        <p:spPr bwMode="auto">
          <a:xfrm>
            <a:off x="5515904" y="2166437"/>
            <a:ext cx="1710929" cy="230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VALUES</a:t>
            </a:r>
          </a:p>
          <a:p>
            <a:pPr algn="ctr"/>
            <a:endParaRPr lang="en-US" altLang="en-US" b="1"/>
          </a:p>
          <a:p>
            <a:pPr algn="ctr"/>
            <a:endParaRPr lang="en-US" altLang="en-US" b="1"/>
          </a:p>
          <a:p>
            <a:pPr algn="ctr"/>
            <a:r>
              <a:rPr lang="en-US" altLang="en-US" b="1"/>
              <a:t>POLICY</a:t>
            </a:r>
          </a:p>
          <a:p>
            <a:pPr algn="ctr"/>
            <a:endParaRPr lang="en-US" altLang="en-US" b="1"/>
          </a:p>
          <a:p>
            <a:pPr algn="ctr"/>
            <a:endParaRPr lang="en-US" altLang="en-US" b="1"/>
          </a:p>
          <a:p>
            <a:pPr algn="ctr"/>
            <a:endParaRPr lang="en-US" altLang="en-US" b="1"/>
          </a:p>
          <a:p>
            <a:pPr algn="ctr"/>
            <a:r>
              <a:rPr lang="en-US" altLang="en-US" b="1"/>
              <a:t>CHARACTER</a:t>
            </a:r>
            <a:endParaRPr lang="en-IN" altLang="en-US" b="1"/>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13B3CB6-E299-6075-C70B-3EC9C5C3A55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Ethical Human Conduct</a:t>
            </a:r>
          </a:p>
        </p:txBody>
      </p:sp>
      <p:sp>
        <p:nvSpPr>
          <p:cNvPr id="3" name="Text Placeholder 2">
            <a:extLst>
              <a:ext uri="{FF2B5EF4-FFF2-40B4-BE49-F238E27FC236}">
                <a16:creationId xmlns:a16="http://schemas.microsoft.com/office/drawing/2014/main" id="{BCA0F5C4-F6B3-4AD6-01B8-16D84CAF96CB}"/>
              </a:ext>
            </a:extLst>
          </p:cNvPr>
          <p:cNvSpPr>
            <a:spLocks noGrp="1"/>
          </p:cNvSpPr>
          <p:nvPr>
            <p:ph type="body" sz="quarter" idx="13"/>
          </p:nvPr>
        </p:nvSpPr>
        <p:spPr/>
        <p:txBody>
          <a:bodyPr/>
          <a:lstStyle/>
          <a:p>
            <a:pPr marL="0" indent="0">
              <a:buNone/>
              <a:defRPr/>
            </a:pPr>
            <a:r>
              <a:t>Further</a:t>
            </a:r>
          </a:p>
          <a:p>
            <a:pPr marL="271983" indent="-271983">
              <a:defRPr/>
            </a:pPr>
            <a:r>
              <a:t>‘Ethical conduct’ implies that it is naturally acceptable to me and does not give rise to conflict within </a:t>
            </a:r>
          </a:p>
          <a:p>
            <a:pPr marL="271983" indent="-271983">
              <a:defRPr/>
            </a:pPr>
            <a:r>
              <a:t>‘Ethical conduct’ implies that it is in consonance with the right understanding of the reality – the underlying harmony at all levels. </a:t>
            </a:r>
          </a:p>
          <a:p>
            <a:pPr marL="271983" indent="-271983">
              <a:defRPr/>
            </a:pPr>
            <a:r>
              <a:t>‘Ethical conduct’ implies that it leads to mutual fulfilment with other people and mutual enrichment with rest of nature </a:t>
            </a:r>
          </a:p>
          <a:p>
            <a:pPr marL="271983" indent="-271983">
              <a:defRPr/>
            </a:pPr>
            <a:endParaRPr/>
          </a:p>
          <a:p>
            <a:pPr marL="0" indent="0">
              <a:buNone/>
              <a:defRPr/>
            </a:pPr>
            <a:r>
              <a:t>Thus, the ‘ethical conduct’ is self-satisfying, people-friendly and eco-friendly for all time, place and individual.</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015EA15-6097-0A80-21DB-8DC0AD8CFD0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bodyPr>
          <a:lstStyle/>
          <a:p>
            <a:r>
              <a:rPr lang="en-US" altLang="en-US"/>
              <a:t>Key Takeaways</a:t>
            </a:r>
          </a:p>
        </p:txBody>
      </p:sp>
      <p:sp>
        <p:nvSpPr>
          <p:cNvPr id="55299" name="Text Placeholder 2">
            <a:extLst>
              <a:ext uri="{FF2B5EF4-FFF2-40B4-BE49-F238E27FC236}">
                <a16:creationId xmlns:a16="http://schemas.microsoft.com/office/drawing/2014/main" id="{2A88F5C8-D95B-6FBE-B515-38896337D1A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47" tIns="54374" rIns="108747" bIns="54374" numCol="1" anchor="t" anchorCtr="0" compatLnSpc="1">
            <a:prstTxWarp prst="textNoShape">
              <a:avLst/>
            </a:prstTxWarp>
            <a:normAutofit/>
          </a:bodyPr>
          <a:lstStyle/>
          <a:p>
            <a:pPr defTabSz="1087221"/>
            <a:r>
              <a:rPr altLang="en-US"/>
              <a:t>Ethical human conduct emerging out of right understanding leads to harmony at all levels of being – from oneself to family, society and nature/ existence. </a:t>
            </a:r>
          </a:p>
          <a:p>
            <a:pPr defTabSz="1087221"/>
            <a:r>
              <a:rPr altLang="en-US"/>
              <a:t>It is definite for all time, place and individual.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53F479E-525D-CCAE-FA72-DDB45ED43CA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Tendency of Human Living with </a:t>
            </a:r>
            <a:r>
              <a:rPr lang="en-US" altLang="en-US">
                <a:cs typeface="Arial" panose="020B0604020202020204" pitchFamily="34" charset="0"/>
              </a:rPr>
              <a:t>Human Consciousness</a:t>
            </a:r>
            <a:endParaRPr lang="en-US" altLang="en-US"/>
          </a:p>
        </p:txBody>
      </p:sp>
      <p:sp>
        <p:nvSpPr>
          <p:cNvPr id="15363" name="Text Placeholder 2">
            <a:extLst>
              <a:ext uri="{FF2B5EF4-FFF2-40B4-BE49-F238E27FC236}">
                <a16:creationId xmlns:a16="http://schemas.microsoft.com/office/drawing/2014/main" id="{EF25651A-E1CF-FC5E-1250-EC1E7E4ED429}"/>
              </a:ext>
            </a:extLst>
          </p:cNvPr>
          <p:cNvSpPr>
            <a:spLocks noGrp="1"/>
          </p:cNvSpPr>
          <p:nvPr>
            <p:ph type="body" sz="quarter" idx="13"/>
          </p:nvPr>
        </p:nvSpPr>
        <p:spPr bwMode="auto">
          <a:ln>
            <a:miter lim="800000"/>
            <a:headEnd/>
            <a:tailEnd/>
          </a:ln>
        </p:spPr>
        <p:txBody>
          <a:bodyPr vert="horz" wrap="square" numCol="1" anchor="t" anchorCtr="0" compatLnSpc="1">
            <a:prstTxWarp prst="textNoShape">
              <a:avLst/>
            </a:prstTxWarp>
            <a:normAutofit/>
          </a:bodyPr>
          <a:lstStyle/>
          <a:p>
            <a:pPr marL="271983" indent="-271983">
              <a:spcBef>
                <a:spcPts val="30"/>
              </a:spcBef>
              <a:buNone/>
              <a:defRPr/>
            </a:pPr>
            <a:r>
              <a:rPr dirty="0">
                <a:latin typeface="Arial" charset="0"/>
              </a:rPr>
              <a:t>= Natural Characteristic of Human Being with Human Consciousness</a:t>
            </a:r>
            <a:endParaRPr dirty="0">
              <a:solidFill>
                <a:srgbClr val="1E00AA"/>
              </a:solidFill>
            </a:endParaRPr>
          </a:p>
          <a:p>
            <a:pPr marL="271983" indent="-271983">
              <a:spcBef>
                <a:spcPts val="30"/>
              </a:spcBef>
              <a:buNone/>
              <a:defRPr/>
            </a:pPr>
            <a:endParaRPr dirty="0">
              <a:latin typeface="Arial" charset="0"/>
              <a:cs typeface="Arial" charset="0"/>
            </a:endParaRPr>
          </a:p>
          <a:p>
            <a:pPr marL="271983" indent="-271983">
              <a:spcBef>
                <a:spcPts val="30"/>
              </a:spcBef>
              <a:buNone/>
              <a:defRPr/>
            </a:pPr>
            <a:r>
              <a:rPr dirty="0">
                <a:latin typeface="Arial" charset="0"/>
                <a:cs typeface="Arial" charset="0"/>
              </a:rPr>
              <a:t>Perseverance</a:t>
            </a:r>
          </a:p>
          <a:p>
            <a:pPr marL="271983" indent="-271983">
              <a:spcBef>
                <a:spcPts val="30"/>
              </a:spcBef>
              <a:buNone/>
              <a:defRPr/>
            </a:pPr>
            <a:endParaRPr lang="en-IN" dirty="0">
              <a:latin typeface="Arial" charset="0"/>
              <a:cs typeface="Arial" charset="0"/>
            </a:endParaRPr>
          </a:p>
          <a:p>
            <a:pPr marL="271983" indent="-271983">
              <a:spcBef>
                <a:spcPts val="30"/>
              </a:spcBef>
              <a:buNone/>
              <a:defRPr/>
            </a:pPr>
            <a:r>
              <a:rPr lang="en-IN" dirty="0">
                <a:latin typeface="Arial" charset="0"/>
                <a:cs typeface="Arial" charset="0"/>
              </a:rPr>
              <a:t>Brevity</a:t>
            </a:r>
          </a:p>
          <a:p>
            <a:pPr marL="271983" indent="-271983">
              <a:spcBef>
                <a:spcPts val="30"/>
              </a:spcBef>
              <a:buNone/>
              <a:defRPr/>
            </a:pPr>
            <a:endParaRPr lang="en-IN" dirty="0">
              <a:latin typeface="Arial" charset="0"/>
              <a:cs typeface="Arial" charset="0"/>
            </a:endParaRPr>
          </a:p>
          <a:p>
            <a:pPr marL="271983" indent="-271983">
              <a:spcBef>
                <a:spcPts val="30"/>
              </a:spcBef>
              <a:buNone/>
              <a:defRPr/>
            </a:pPr>
            <a:r>
              <a:rPr lang="en-IN" dirty="0">
                <a:latin typeface="Arial" charset="0"/>
                <a:cs typeface="Arial" charset="0"/>
              </a:rPr>
              <a:t>Generosity</a:t>
            </a:r>
          </a:p>
          <a:p>
            <a:pPr marL="271983" indent="-271983">
              <a:spcBef>
                <a:spcPts val="30"/>
              </a:spcBef>
              <a:buNone/>
              <a:defRPr/>
            </a:pPr>
            <a:endParaRPr dirty="0">
              <a:latin typeface="Arial" charset="0"/>
              <a:cs typeface="Arial" charset="0"/>
            </a:endParaRPr>
          </a:p>
          <a:p>
            <a:pPr marL="271983" indent="-271983">
              <a:spcBef>
                <a:spcPts val="30"/>
              </a:spcBef>
              <a:buNone/>
              <a:defRPr/>
            </a:pPr>
            <a:r>
              <a:rPr dirty="0">
                <a:latin typeface="Arial" charset="0"/>
                <a:cs typeface="Arial" charset="0"/>
              </a:rPr>
              <a:t>Kindness	Providing means to one who has the ability but not the means.</a:t>
            </a:r>
          </a:p>
          <a:p>
            <a:pPr marL="271983" indent="-271983">
              <a:spcBef>
                <a:spcPts val="30"/>
              </a:spcBef>
              <a:buNone/>
              <a:defRPr/>
            </a:pPr>
            <a:endParaRPr sz="3099" dirty="0">
              <a:latin typeface="Kruti Dev 010" pitchFamily="2" charset="0"/>
              <a:cs typeface="Arial" charset="0"/>
            </a:endParaRPr>
          </a:p>
          <a:p>
            <a:pPr marL="271983" indent="-271983">
              <a:spcBef>
                <a:spcPts val="30"/>
              </a:spcBef>
              <a:buNone/>
              <a:defRPr/>
            </a:pPr>
            <a:r>
              <a:rPr lang="en-US" dirty="0" err="1">
                <a:latin typeface="Arial" charset="0"/>
                <a:cs typeface="Arial" charset="0"/>
              </a:rPr>
              <a:t>Beneficience</a:t>
            </a:r>
            <a:r>
              <a:rPr lang="en-US" dirty="0">
                <a:latin typeface="Arial" charset="0"/>
                <a:cs typeface="Arial" charset="0"/>
              </a:rPr>
              <a:t>	Helping the other to develop the competence to </a:t>
            </a:r>
            <a:r>
              <a:rPr lang="en-US" dirty="0" err="1">
                <a:latin typeface="Arial" charset="0"/>
                <a:cs typeface="Arial" charset="0"/>
              </a:rPr>
              <a:t>utilise</a:t>
            </a:r>
            <a:r>
              <a:rPr lang="en-US" dirty="0">
                <a:latin typeface="Arial" charset="0"/>
                <a:cs typeface="Arial" charset="0"/>
              </a:rPr>
              <a:t> the means they already have.</a:t>
            </a:r>
          </a:p>
          <a:p>
            <a:pPr marL="271983" indent="-271983">
              <a:spcBef>
                <a:spcPts val="30"/>
              </a:spcBef>
              <a:buNone/>
              <a:defRPr/>
            </a:pPr>
            <a:endParaRPr sz="3099" dirty="0">
              <a:solidFill>
                <a:srgbClr val="1E00AA"/>
              </a:solidFill>
              <a:latin typeface="Kruti Dev 010" pitchFamily="2" charset="0"/>
              <a:cs typeface="Arial" charset="0"/>
              <a:sym typeface="Symbol" pitchFamily="18" charset="2"/>
            </a:endParaRPr>
          </a:p>
          <a:p>
            <a:pPr marL="271983" indent="-271983">
              <a:spcBef>
                <a:spcPts val="30"/>
              </a:spcBef>
              <a:buNone/>
              <a:defRPr/>
            </a:pPr>
            <a:r>
              <a:rPr dirty="0">
                <a:latin typeface="Arial" charset="0"/>
                <a:cs typeface="Arial" charset="0"/>
              </a:rPr>
              <a:t>Compassion	Helping the other unconditionally, to  develop the competence as well as the means, to fulfill his needs when he does not have either the ability nor the means.</a:t>
            </a:r>
          </a:p>
          <a:p>
            <a:pPr marL="271983" indent="-271983">
              <a:buNone/>
              <a:defRPr/>
            </a:pPr>
            <a:endParaRPr dirty="0">
              <a:latin typeface="Arial" charset="0"/>
              <a:cs typeface="Arial"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C359425-D2CE-4C8D-9F0C-C555EC44C21D}"/>
              </a:ext>
            </a:extLst>
          </p:cNvPr>
          <p:cNvSpPr>
            <a:spLocks noGrp="1"/>
          </p:cNvSpPr>
          <p:nvPr>
            <p:ph type="subTitle" idx="1"/>
          </p:nvPr>
        </p:nvSpPr>
        <p:spPr/>
        <p:txBody>
          <a:bodyPr/>
          <a:lstStyle/>
          <a:p>
            <a:endParaRPr lang="en-IN"/>
          </a:p>
        </p:txBody>
      </p:sp>
      <p:sp>
        <p:nvSpPr>
          <p:cNvPr id="57346" name="Title 10">
            <a:extLst>
              <a:ext uri="{FF2B5EF4-FFF2-40B4-BE49-F238E27FC236}">
                <a16:creationId xmlns:a16="http://schemas.microsoft.com/office/drawing/2014/main" id="{57A91CC6-3179-37AE-B512-BDE7D9C43D83}"/>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b" anchorCtr="0" compatLnSpc="1">
            <a:prstTxWarp prst="textNoShape">
              <a:avLst/>
            </a:prstTxWarp>
            <a:noAutofit/>
          </a:bodyPr>
          <a:lstStyle/>
          <a:p>
            <a:pPr marL="542816" indent="-542816"/>
            <a:r>
              <a:rPr lang="en-US" altLang="en-US" sz="4299" dirty="0">
                <a:latin typeface="Arial" panose="020B0604020202020204" pitchFamily="34" charset="0"/>
                <a:cs typeface="Calibri" panose="020F0502020204030204" pitchFamily="34" charset="0"/>
              </a:rPr>
              <a:t>    Lecture 25</a:t>
            </a:r>
            <a:br>
              <a:rPr lang="en-US" altLang="en-US" sz="4299" dirty="0">
                <a:latin typeface="Arial" panose="020B0604020202020204" pitchFamily="34" charset="0"/>
                <a:cs typeface="Calibri" panose="020F0502020204030204" pitchFamily="34" charset="0"/>
              </a:rPr>
            </a:br>
            <a:r>
              <a:rPr lang="en-US" altLang="en-US" sz="4299" dirty="0">
                <a:latin typeface="Arial" panose="020B0604020202020204" pitchFamily="34" charset="0"/>
              </a:rPr>
              <a:t>Professional Ethics in the light of Right Understanding</a:t>
            </a:r>
            <a:endParaRPr lang="en-US" altLang="en-US" sz="4299" b="0" dirty="0">
              <a:latin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13C2F47-8210-A468-8103-68A4D6FBCDC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Profession – In Context of the Comprehensive Human Goal</a:t>
            </a:r>
          </a:p>
        </p:txBody>
      </p:sp>
      <p:sp>
        <p:nvSpPr>
          <p:cNvPr id="59395" name="Text Placeholder 2">
            <a:extLst>
              <a:ext uri="{FF2B5EF4-FFF2-40B4-BE49-F238E27FC236}">
                <a16:creationId xmlns:a16="http://schemas.microsoft.com/office/drawing/2014/main" id="{5829EBEE-6742-37D9-489F-C6AD43FA6E1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sz="2400" b="1"/>
              <a:t>A profession is a mode of participation by human beings in the larger order in pursuance of comprehensive human goal-individual &amp; collective. </a:t>
            </a:r>
          </a:p>
          <a:p>
            <a:pPr defTabSz="1087221"/>
            <a:r>
              <a:rPr altLang="en-US" sz="2400"/>
              <a:t>The excellence or the success of any professional activity is to be judged from this comprehensive point of view only and not in terms of merely wealth generation. </a:t>
            </a:r>
          </a:p>
          <a:p>
            <a:pPr defTabSz="1087221"/>
            <a:r>
              <a:rPr altLang="en-US" sz="2400"/>
              <a:t>The profession is not only a means of earning one’s livelihood, but also a means of one’s evolution by appropriate participation in the larger order. </a:t>
            </a:r>
          </a:p>
          <a:p>
            <a:pPr defTabSz="1087221"/>
            <a:r>
              <a:rPr altLang="en-US" sz="2400"/>
              <a:t>It is an important activity to authenticate one’s understanding, whereby we interact with other human beings and with rest of nature in a mutually fulfilling manner. </a:t>
            </a:r>
          </a:p>
        </p:txBody>
      </p:sp>
      <p:pic>
        <p:nvPicPr>
          <p:cNvPr id="59396" name="Picture 2">
            <a:extLst>
              <a:ext uri="{FF2B5EF4-FFF2-40B4-BE49-F238E27FC236}">
                <a16:creationId xmlns:a16="http://schemas.microsoft.com/office/drawing/2014/main" id="{65833CB4-91A5-33A4-042E-849A495D4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583" y="4029730"/>
            <a:ext cx="5078824" cy="214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5626C37-B7CE-FDA8-390A-0C038071BCE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Professional Ethics</a:t>
            </a:r>
          </a:p>
        </p:txBody>
      </p:sp>
      <p:sp>
        <p:nvSpPr>
          <p:cNvPr id="60419" name="Text Placeholder 2">
            <a:extLst>
              <a:ext uri="{FF2B5EF4-FFF2-40B4-BE49-F238E27FC236}">
                <a16:creationId xmlns:a16="http://schemas.microsoft.com/office/drawing/2014/main" id="{332CA752-42D2-6871-5D73-D409776D488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sz="2200"/>
              <a:t>Professional ethics can be seen as the code of ethical conduct of the profession (as defined above). </a:t>
            </a:r>
          </a:p>
          <a:p>
            <a:pPr defTabSz="1087221"/>
            <a:endParaRPr altLang="en-US" sz="2200"/>
          </a:p>
          <a:p>
            <a:pPr defTabSz="1087221"/>
            <a:r>
              <a:rPr altLang="en-US" sz="2200"/>
              <a:t>Ethical conduct of profession implies the right utilization of one’s professional skills for participation in the larger order towards the fulfillment of comprehensive human goal.</a:t>
            </a:r>
          </a:p>
        </p:txBody>
      </p:sp>
      <p:pic>
        <p:nvPicPr>
          <p:cNvPr id="60420" name="Picture 3">
            <a:extLst>
              <a:ext uri="{FF2B5EF4-FFF2-40B4-BE49-F238E27FC236}">
                <a16:creationId xmlns:a16="http://schemas.microsoft.com/office/drawing/2014/main" id="{9125F370-DD34-B56C-B4B3-9062EEDDE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229" y="2820335"/>
            <a:ext cx="8835568" cy="37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7725DEF1-2564-FC65-8AF3-4B013A07825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Salient Features Characterizing Professional Ethics</a:t>
            </a:r>
          </a:p>
        </p:txBody>
      </p:sp>
      <p:sp>
        <p:nvSpPr>
          <p:cNvPr id="61443" name="Text Placeholder 2">
            <a:extLst>
              <a:ext uri="{FF2B5EF4-FFF2-40B4-BE49-F238E27FC236}">
                <a16:creationId xmlns:a16="http://schemas.microsoft.com/office/drawing/2014/main" id="{D785A44A-A8D5-2699-BCBA-1F465EC617E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marL="542816" indent="-542816" defTabSz="1087221">
              <a:buFont typeface="Symbol" pitchFamily="18" charset="2"/>
              <a:buAutoNum type="arabicPeriod"/>
            </a:pPr>
            <a:r>
              <a:rPr altLang="en-US" sz="2200"/>
              <a:t>Clarity about the comprehensive human goal </a:t>
            </a:r>
          </a:p>
          <a:p>
            <a:pPr marL="542816" indent="-542816" defTabSz="1087221">
              <a:buFont typeface="Symbol" pitchFamily="18" charset="2"/>
              <a:buAutoNum type="arabicPeriod"/>
            </a:pPr>
            <a:endParaRPr altLang="en-US" sz="2200"/>
          </a:p>
          <a:p>
            <a:pPr marL="542816" indent="-542816" defTabSz="1087221">
              <a:buFont typeface="Symbol" pitchFamily="18" charset="2"/>
              <a:buAutoNum type="arabicPeriod"/>
            </a:pPr>
            <a:r>
              <a:rPr altLang="en-US" sz="2200"/>
              <a:t>Confidence in oneself as well as confidence in the harmony, coexistence and self-regulation prevailing in entire existence </a:t>
            </a:r>
          </a:p>
          <a:p>
            <a:pPr marL="542816" indent="-542816" defTabSz="1087221">
              <a:buFont typeface="Symbol" pitchFamily="18" charset="2"/>
              <a:buAutoNum type="arabicPeriod"/>
            </a:pPr>
            <a:endParaRPr altLang="en-US" sz="2200"/>
          </a:p>
          <a:p>
            <a:pPr marL="542816" indent="-542816" defTabSz="1087221">
              <a:buFont typeface="Symbol" pitchFamily="18" charset="2"/>
              <a:buAutoNum type="arabicPeriod"/>
            </a:pPr>
            <a:r>
              <a:rPr altLang="en-US" sz="2200"/>
              <a:t>Competence of mutually fulfilling behaviour </a:t>
            </a:r>
          </a:p>
          <a:p>
            <a:pPr marL="542816" indent="-542816" defTabSz="1087221">
              <a:buFont typeface="Symbol" pitchFamily="18" charset="2"/>
              <a:buAutoNum type="arabicPeriod"/>
            </a:pPr>
            <a:endParaRPr altLang="en-US" sz="2200"/>
          </a:p>
          <a:p>
            <a:pPr marL="542816" indent="-542816" defTabSz="1087221">
              <a:buFont typeface="Symbol" pitchFamily="18" charset="2"/>
              <a:buAutoNum type="arabicPeriod"/>
            </a:pPr>
            <a:r>
              <a:rPr altLang="en-US" sz="2200"/>
              <a:t>Competence of mutually enriching interaction with nature </a:t>
            </a:r>
          </a:p>
          <a:p>
            <a:pPr marL="542816" indent="-542816" defTabSz="1087221">
              <a:buFont typeface="Symbol" pitchFamily="18" charset="2"/>
              <a:buAutoNum type="arabicPeriod"/>
            </a:pPr>
            <a:endParaRPr altLang="en-US" sz="2200"/>
          </a:p>
          <a:p>
            <a:pPr marL="542816" indent="-542816" defTabSz="1087221">
              <a:buFont typeface="Symbol" pitchFamily="18" charset="2"/>
              <a:buAutoNum type="arabicPeriod"/>
            </a:pPr>
            <a:r>
              <a:rPr altLang="en-US" sz="2200"/>
              <a:t>Holistic vision about technologies, production systems and management techniques. </a:t>
            </a:r>
          </a:p>
          <a:p>
            <a:pPr marL="542816" indent="-542816" defTabSz="1087221">
              <a:buFont typeface="Symbol" pitchFamily="18" charset="2"/>
              <a:buAutoNum type="arabicPeriod"/>
            </a:pPr>
            <a:endParaRPr altLang="en-US" sz="2200"/>
          </a:p>
          <a:p>
            <a:pPr marL="542816" indent="-542816" defTabSz="1087221">
              <a:buFont typeface="Symbol" pitchFamily="18" charset="2"/>
              <a:buAutoNum type="arabicPeriod"/>
            </a:pPr>
            <a:r>
              <a:rPr altLang="en-US" sz="2200"/>
              <a:t>Understanding of one’s societal responsibility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AF04A606-E31E-6BE8-30DB-7FA3F70447B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Issues in Professional Ethics – The Current Scenario</a:t>
            </a:r>
          </a:p>
        </p:txBody>
      </p:sp>
      <p:sp>
        <p:nvSpPr>
          <p:cNvPr id="62467" name="Text Placeholder 2">
            <a:extLst>
              <a:ext uri="{FF2B5EF4-FFF2-40B4-BE49-F238E27FC236}">
                <a16:creationId xmlns:a16="http://schemas.microsoft.com/office/drawing/2014/main" id="{0FACF57F-D977-EFB1-DAA3-65BEAA760583}"/>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sz="2200"/>
              <a:t>The issues in professional ethics are becoming very complex in the current scenario. </a:t>
            </a:r>
          </a:p>
          <a:p>
            <a:pPr defTabSz="1087221"/>
            <a:endParaRPr altLang="en-US" sz="2200"/>
          </a:p>
          <a:p>
            <a:pPr defTabSz="1087221"/>
            <a:r>
              <a:rPr altLang="en-US" sz="2200"/>
              <a:t>The unethical practices are rapidly increasing and their impact is also becoming far-reaching. </a:t>
            </a:r>
          </a:p>
          <a:p>
            <a:pPr defTabSz="1087221"/>
            <a:endParaRPr altLang="en-US" sz="2200"/>
          </a:p>
          <a:p>
            <a:pPr defTabSz="1087221"/>
            <a:r>
              <a:rPr altLang="en-US" sz="2200"/>
              <a:t>As a result of this ‘epidemic’ of unethical practices, we are frequently coming across serious scams, major economic offences, kickbacks in large scale purchases etc. </a:t>
            </a:r>
          </a:p>
        </p:txBody>
      </p:sp>
      <p:pic>
        <p:nvPicPr>
          <p:cNvPr id="5" name="Picture 4">
            <a:extLst>
              <a:ext uri="{FF2B5EF4-FFF2-40B4-BE49-F238E27FC236}">
                <a16:creationId xmlns:a16="http://schemas.microsoft.com/office/drawing/2014/main" id="{EFEC541D-A73D-498D-A5C7-20081C0E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6600" y="5181600"/>
            <a:ext cx="11668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B5479EF-91A7-8885-6A18-E24438A9BB6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Some Salient Categories of Unethical Practices Today</a:t>
            </a:r>
          </a:p>
        </p:txBody>
      </p:sp>
      <p:sp>
        <p:nvSpPr>
          <p:cNvPr id="3" name="Text Placeholder 2">
            <a:extLst>
              <a:ext uri="{FF2B5EF4-FFF2-40B4-BE49-F238E27FC236}">
                <a16:creationId xmlns:a16="http://schemas.microsoft.com/office/drawing/2014/main" id="{72D89C6D-5CE5-3A1A-5E4B-256E022DD84B}"/>
              </a:ext>
            </a:extLst>
          </p:cNvPr>
          <p:cNvSpPr>
            <a:spLocks noGrp="1"/>
          </p:cNvSpPr>
          <p:nvPr>
            <p:ph type="body" sz="quarter" idx="13"/>
          </p:nvPr>
        </p:nvSpPr>
        <p:spPr/>
        <p:txBody>
          <a:bodyPr/>
          <a:lstStyle/>
          <a:p>
            <a:pPr marL="271983" indent="-271983">
              <a:defRPr/>
            </a:pPr>
            <a:r>
              <a:rPr sz="2200"/>
              <a:t>Corruption in multiple forms and at various levels </a:t>
            </a:r>
          </a:p>
          <a:p>
            <a:pPr marL="271983" indent="-271983">
              <a:defRPr/>
            </a:pPr>
            <a:r>
              <a:rPr sz="2200"/>
              <a:t>Tax evasion, misappropriation and misuse of public funds</a:t>
            </a:r>
          </a:p>
          <a:p>
            <a:pPr marL="271983" indent="-271983">
              <a:defRPr/>
            </a:pPr>
            <a:r>
              <a:rPr sz="2200"/>
              <a:t>Misuse of political power and bureaucratic authority </a:t>
            </a:r>
          </a:p>
          <a:p>
            <a:pPr marL="271983" indent="-271983">
              <a:defRPr/>
            </a:pPr>
            <a:r>
              <a:rPr sz="2200"/>
              <a:t>Misleading propaganda, unethical advertisements and sales promotion </a:t>
            </a:r>
          </a:p>
          <a:p>
            <a:pPr marL="271983" indent="-271983">
              <a:defRPr/>
            </a:pPr>
            <a:r>
              <a:rPr sz="2200"/>
              <a:t>Cut-throat competition </a:t>
            </a:r>
          </a:p>
          <a:p>
            <a:pPr marL="271983" indent="-271983">
              <a:defRPr/>
            </a:pPr>
            <a:r>
              <a:rPr sz="2200"/>
              <a:t>Exploiting the weakness of consumers through various enticements, bewildering advertisements </a:t>
            </a:r>
          </a:p>
          <a:p>
            <a:pPr marL="271983" indent="-271983">
              <a:defRPr/>
            </a:pPr>
            <a:r>
              <a:rPr sz="2200"/>
              <a:t>Adulteration and spurious production </a:t>
            </a:r>
          </a:p>
          <a:p>
            <a:pPr marL="271983" indent="-271983">
              <a:defRPr/>
            </a:pPr>
            <a:r>
              <a:rPr sz="2200"/>
              <a:t>Endangering the health and safety of public at large </a:t>
            </a:r>
          </a:p>
          <a:p>
            <a:pPr marL="271983" indent="-271983">
              <a:defRPr/>
            </a:pPr>
            <a:r>
              <a:rPr sz="2200"/>
              <a:t>Hoarding and over-charging etc. </a:t>
            </a:r>
          </a:p>
          <a:p>
            <a:pPr marL="271983" indent="-271983">
              <a:defRPr/>
            </a:pPr>
            <a:endParaRPr sz="2200"/>
          </a:p>
          <a:p>
            <a:pPr marL="0" indent="0">
              <a:buNone/>
              <a:defRPr/>
            </a:pPr>
            <a:r>
              <a:rPr sz="2200"/>
              <a:t>The list could be much longer…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D71FCCD-4C9C-2DD8-CDB9-E17B529567C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Placement of Module 5</a:t>
            </a:r>
            <a:endParaRPr lang="en-IN" altLang="en-US"/>
          </a:p>
        </p:txBody>
      </p:sp>
      <p:sp>
        <p:nvSpPr>
          <p:cNvPr id="3" name="Text Placeholder 2">
            <a:extLst>
              <a:ext uri="{FF2B5EF4-FFF2-40B4-BE49-F238E27FC236}">
                <a16:creationId xmlns:a16="http://schemas.microsoft.com/office/drawing/2014/main" id="{6A93A3CC-EC16-70AB-0405-52092F477BC4}"/>
              </a:ext>
            </a:extLst>
          </p:cNvPr>
          <p:cNvSpPr>
            <a:spLocks noGrp="1"/>
          </p:cNvSpPr>
          <p:nvPr>
            <p:ph type="body" sz="quarter" idx="13"/>
          </p:nvPr>
        </p:nvSpPr>
        <p:spPr/>
        <p:txBody>
          <a:bodyPr>
            <a:normAutofit lnSpcReduction="10000"/>
          </a:bodyPr>
          <a:lstStyle/>
          <a:p>
            <a:pPr marL="0" indent="0">
              <a:buNone/>
              <a:defRPr/>
            </a:pPr>
            <a:r>
              <a:t>Understanding		Harmony</a:t>
            </a:r>
          </a:p>
          <a:p>
            <a:pPr marL="0" indent="0">
              <a:buNone/>
              <a:defRPr/>
            </a:pPr>
            <a:r>
              <a:t>							Modules </a:t>
            </a:r>
          </a:p>
          <a:p>
            <a:pPr marL="0" indent="0">
              <a:buNone/>
              <a:defRPr/>
            </a:pPr>
            <a:r>
              <a:t>Feeling		of relationship			</a:t>
            </a:r>
            <a:r>
              <a:rPr lang="en-IN"/>
              <a:t>1-4</a:t>
            </a:r>
            <a:endParaRPr/>
          </a:p>
          <a:p>
            <a:pPr marL="0" indent="0">
              <a:buNone/>
              <a:defRPr/>
            </a:pPr>
            <a:r>
              <a:t>			mutual fulfilment, values</a:t>
            </a:r>
          </a:p>
          <a:p>
            <a:pPr marL="0" indent="0">
              <a:buNone/>
              <a:defRPr/>
            </a:pPr>
            <a:endParaRPr/>
          </a:p>
          <a:p>
            <a:pPr marL="0" indent="0">
              <a:buNone/>
              <a:defRPr/>
            </a:pPr>
            <a:r>
              <a:t>Thought		Principles and</a:t>
            </a:r>
          </a:p>
          <a:p>
            <a:pPr marL="0" indent="0">
              <a:buNone/>
              <a:defRPr/>
            </a:pPr>
            <a:r>
              <a:t>			Guidelines for </a:t>
            </a:r>
          </a:p>
          <a:p>
            <a:pPr marL="0" indent="0">
              <a:buNone/>
              <a:defRPr/>
            </a:pPr>
            <a:r>
              <a:t>			Ethical Human Conduct</a:t>
            </a:r>
          </a:p>
          <a:p>
            <a:pPr marL="0" indent="0">
              <a:buNone/>
              <a:defRPr/>
            </a:pPr>
            <a:r>
              <a:t>							Module 5</a:t>
            </a:r>
          </a:p>
          <a:p>
            <a:pPr marL="0" indent="0">
              <a:buNone/>
              <a:defRPr/>
            </a:pPr>
            <a:r>
              <a:rPr err="1"/>
              <a:t>Behaviour</a:t>
            </a:r>
            <a:r>
              <a:t>		Ethical </a:t>
            </a:r>
            <a:r>
              <a:rPr err="1"/>
              <a:t>behaviour</a:t>
            </a:r>
            <a:endParaRPr/>
          </a:p>
          <a:p>
            <a:pPr marL="0" indent="0">
              <a:buNone/>
              <a:defRPr/>
            </a:pPr>
            <a:r>
              <a:t>Work and		Ethical work			(examples and</a:t>
            </a:r>
          </a:p>
          <a:p>
            <a:pPr marL="0" indent="0">
              <a:buNone/>
              <a:defRPr/>
            </a:pPr>
            <a:r>
              <a:t>Participation		Ethical participation		 case studies…)</a:t>
            </a:r>
          </a:p>
          <a:p>
            <a:pPr marL="0" indent="0">
              <a:buNone/>
              <a:defRPr/>
            </a:pPr>
            <a:endParaRPr/>
          </a:p>
          <a:p>
            <a:pPr marL="0" indent="0">
              <a:buNone/>
              <a:defRPr/>
            </a:pPr>
            <a:r>
              <a:rPr lang="en-IN"/>
              <a:t>Outcome		Continuous happiness at individual level and</a:t>
            </a:r>
          </a:p>
          <a:p>
            <a:pPr marL="0" indent="0">
              <a:buNone/>
              <a:defRPr/>
            </a:pPr>
            <a:r>
              <a:rPr lang="en-IN"/>
              <a:t>expected		Fulfilment of human goal at societal level </a:t>
            </a:r>
          </a:p>
        </p:txBody>
      </p:sp>
      <p:sp>
        <p:nvSpPr>
          <p:cNvPr id="6" name="Right Brace 5">
            <a:extLst>
              <a:ext uri="{FF2B5EF4-FFF2-40B4-BE49-F238E27FC236}">
                <a16:creationId xmlns:a16="http://schemas.microsoft.com/office/drawing/2014/main" id="{D5DA262A-0053-6942-82C4-186DA1161014}"/>
              </a:ext>
            </a:extLst>
          </p:cNvPr>
          <p:cNvSpPr/>
          <p:nvPr/>
        </p:nvSpPr>
        <p:spPr>
          <a:xfrm>
            <a:off x="6095208" y="685641"/>
            <a:ext cx="230134" cy="1447465"/>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solidFill>
                <a:prstClr val="black"/>
              </a:solidFill>
            </a:endParaRPr>
          </a:p>
        </p:txBody>
      </p:sp>
      <p:sp>
        <p:nvSpPr>
          <p:cNvPr id="7" name="Right Brace 6">
            <a:extLst>
              <a:ext uri="{FF2B5EF4-FFF2-40B4-BE49-F238E27FC236}">
                <a16:creationId xmlns:a16="http://schemas.microsoft.com/office/drawing/2014/main" id="{D5C16A72-0CA9-C9D7-8C11-C9E07AA501D8}"/>
              </a:ext>
            </a:extLst>
          </p:cNvPr>
          <p:cNvSpPr/>
          <p:nvPr/>
        </p:nvSpPr>
        <p:spPr>
          <a:xfrm>
            <a:off x="6095208" y="2590200"/>
            <a:ext cx="230134" cy="2363241"/>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IN">
              <a:solidFill>
                <a:prstClr val="blac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9FC092F-38CE-6180-6B6B-1D6872F441D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Prevailing Approaches towards Promotion of Professional Ethics</a:t>
            </a:r>
          </a:p>
        </p:txBody>
      </p:sp>
      <p:sp>
        <p:nvSpPr>
          <p:cNvPr id="64515" name="Text Placeholder 2">
            <a:extLst>
              <a:ext uri="{FF2B5EF4-FFF2-40B4-BE49-F238E27FC236}">
                <a16:creationId xmlns:a16="http://schemas.microsoft.com/office/drawing/2014/main" id="{3D5857F6-DD4F-8D6F-B82B-CFD41F1267A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sz="2200"/>
              <a:t>Promoting awareness about professional ethics by introducing new courses, refresher programs and case studies</a:t>
            </a:r>
          </a:p>
          <a:p>
            <a:pPr defTabSz="1087221"/>
            <a:r>
              <a:rPr altLang="en-US" sz="2200"/>
              <a:t>Administering oaths and prescribing codes of ethical conduct for specific professional disciplines </a:t>
            </a:r>
          </a:p>
          <a:p>
            <a:pPr defTabSz="1087221"/>
            <a:r>
              <a:rPr altLang="en-US" sz="2200"/>
              <a:t>Setting up mechanisms for intensive audit inspection and monitoring the activities</a:t>
            </a:r>
          </a:p>
          <a:p>
            <a:pPr defTabSz="1087221"/>
            <a:r>
              <a:rPr altLang="en-US" sz="2200"/>
              <a:t>Framing more stringent laws and devising harder punishments for offences Promoting transparency in working systems through mechanisms like RTI (Right to Information Act), etc. </a:t>
            </a:r>
          </a:p>
          <a:p>
            <a:pPr defTabSz="1087221"/>
            <a:r>
              <a:rPr altLang="en-US" sz="2200"/>
              <a:t>Carrying out ‘sting operations’ and widely publicising serious lapses in ethical conduct of profession through media </a:t>
            </a:r>
          </a:p>
          <a:p>
            <a:pPr defTabSz="1087221"/>
            <a:r>
              <a:rPr altLang="en-US" sz="2200"/>
              <a:t>Encouraging whistle blowing by individuals or groups </a:t>
            </a:r>
          </a:p>
          <a:p>
            <a:pPr defTabSz="1087221"/>
            <a:r>
              <a:rPr altLang="en-US" sz="2200"/>
              <a:t>Setting up Lokpals, vigilance commissions, ethics committees, tribunals, consumer protection forums, etc. </a:t>
            </a:r>
          </a:p>
          <a:p>
            <a:pPr defTabSz="1087221"/>
            <a:r>
              <a:rPr altLang="en-US" sz="2200"/>
              <a:t>Filing public interest litigations (PIL), etc.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5C6A1076-B78E-5068-EF31-72078EB8A83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Inadequacy of Prevailing Approaches</a:t>
            </a:r>
          </a:p>
        </p:txBody>
      </p:sp>
      <p:sp>
        <p:nvSpPr>
          <p:cNvPr id="65539" name="Text Placeholder 2">
            <a:extLst>
              <a:ext uri="{FF2B5EF4-FFF2-40B4-BE49-F238E27FC236}">
                <a16:creationId xmlns:a16="http://schemas.microsoft.com/office/drawing/2014/main" id="{FE4C07E1-BEE8-D277-80EC-004AA5DB687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sz="2200"/>
              <a:t>Looking at the various methods and mechanisms which are being presently employed to check these trends and their effectiveness, one can see that most of the methods being adopted are either of symptomatic nature or punitive measures or crisis management techniques rather than real solutions to the whole problem. </a:t>
            </a:r>
          </a:p>
          <a:p>
            <a:pPr defTabSz="1087221"/>
            <a:endParaRPr altLang="en-US" sz="2200"/>
          </a:p>
          <a:p>
            <a:pPr defTabSz="1087221"/>
            <a:r>
              <a:rPr altLang="en-US" sz="2200"/>
              <a:t>The focus in these methods is primarily towards curbing the ill effects rather than rectifying the root cause, namely the faulty world-view which continues to remain dominant (managing the disease rather than ensuring health).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046078D-9B94-5A77-0E66-420BCA9E577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Inherent Contradictions and Dilemmas</a:t>
            </a:r>
          </a:p>
        </p:txBody>
      </p:sp>
      <p:sp>
        <p:nvSpPr>
          <p:cNvPr id="66563" name="Text Placeholder 2">
            <a:extLst>
              <a:ext uri="{FF2B5EF4-FFF2-40B4-BE49-F238E27FC236}">
                <a16:creationId xmlns:a16="http://schemas.microsoft.com/office/drawing/2014/main" id="{F69077FF-CEE7-071E-EBA9-86EF90CD846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r>
              <a:rPr altLang="en-US" sz="2200"/>
              <a:t>We can understand more clearly through examples how the contradictions and dilemmas are inherently generated by the prevailing worldview in which wealth maximization is perceived to be the prime objective. </a:t>
            </a:r>
          </a:p>
          <a:p>
            <a:pPr defTabSz="1087221"/>
            <a:r>
              <a:rPr altLang="en-US" sz="2200"/>
              <a:t>Thus, the other person’s happiness (assumed to be related to wealth accumulation) seems to be in conflict with my happiness. </a:t>
            </a:r>
          </a:p>
          <a:p>
            <a:pPr defTabSz="1087221"/>
            <a:r>
              <a:rPr altLang="en-US" sz="2200"/>
              <a:t>In that case, the other people have to be exploited for one to gain affluence and there is no possibility of mutual fulfillment in a sustainable way. </a:t>
            </a:r>
          </a:p>
          <a:p>
            <a:pPr defTabSz="1087221"/>
            <a:r>
              <a:rPr altLang="en-US" sz="2200"/>
              <a:t>In the same way, exploitation of nature also becomes inevitable as it helps a person to accumulate wealth easily and there is no limit to this. </a:t>
            </a:r>
          </a:p>
          <a:p>
            <a:pPr defTabSz="1087221"/>
            <a:r>
              <a:rPr altLang="en-US" sz="2200"/>
              <a:t>Take the example of business circles, whenever there is a scarcity of commodity due to say – monsoon failure or other natural disturbances or wars etc., the people in general are in distress and need support. However, in such a situation, the businessmen endowed with prevailing (inhuman) world view will feel elated and look at it as an opportunity to make maximum profit.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4">
            <a:extLst>
              <a:ext uri="{FF2B5EF4-FFF2-40B4-BE49-F238E27FC236}">
                <a16:creationId xmlns:a16="http://schemas.microsoft.com/office/drawing/2014/main" id="{1C82DB2C-67B3-2424-6B72-33EEFE89C73B}"/>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IN" altLang="en-US"/>
              <a:t>Different </a:t>
            </a:r>
            <a:r>
              <a:rPr lang="en-US" altLang="en-US"/>
              <a:t>Approaches to</a:t>
            </a:r>
            <a:r>
              <a:rPr lang="en-IN" altLang="en-US"/>
              <a:t> Ethics and Professional Ethics</a:t>
            </a:r>
          </a:p>
        </p:txBody>
      </p:sp>
      <p:graphicFrame>
        <p:nvGraphicFramePr>
          <p:cNvPr id="2" name="Table 2">
            <a:extLst>
              <a:ext uri="{FF2B5EF4-FFF2-40B4-BE49-F238E27FC236}">
                <a16:creationId xmlns:a16="http://schemas.microsoft.com/office/drawing/2014/main" id="{2318D0B3-D599-1D83-8500-00405C97D8C0}"/>
              </a:ext>
            </a:extLst>
          </p:cNvPr>
          <p:cNvGraphicFramePr>
            <a:graphicFrameLocks noGrp="1"/>
          </p:cNvGraphicFramePr>
          <p:nvPr>
            <p:ph sz="half" idx="4294967295"/>
            <p:extLst>
              <p:ext uri="{D42A27DB-BD31-4B8C-83A1-F6EECF244321}">
                <p14:modId xmlns:p14="http://schemas.microsoft.com/office/powerpoint/2010/main" val="3232118760"/>
              </p:ext>
            </p:extLst>
          </p:nvPr>
        </p:nvGraphicFramePr>
        <p:xfrm>
          <a:off x="0" y="508000"/>
          <a:ext cx="12187592" cy="6045198"/>
        </p:xfrm>
        <a:graphic>
          <a:graphicData uri="http://schemas.openxmlformats.org/drawingml/2006/table">
            <a:tbl>
              <a:tblPr firstRow="1" bandRow="1">
                <a:tableStyleId>{5C22544A-7EE6-4342-B048-85BDC9FD1C3A}</a:tableStyleId>
              </a:tblPr>
              <a:tblGrid>
                <a:gridCol w="2437517">
                  <a:extLst>
                    <a:ext uri="{9D8B030D-6E8A-4147-A177-3AD203B41FA5}">
                      <a16:colId xmlns:a16="http://schemas.microsoft.com/office/drawing/2014/main" val="20000"/>
                    </a:ext>
                  </a:extLst>
                </a:gridCol>
                <a:gridCol w="4164094">
                  <a:extLst>
                    <a:ext uri="{9D8B030D-6E8A-4147-A177-3AD203B41FA5}">
                      <a16:colId xmlns:a16="http://schemas.microsoft.com/office/drawing/2014/main" val="20001"/>
                    </a:ext>
                  </a:extLst>
                </a:gridCol>
                <a:gridCol w="5585981">
                  <a:extLst>
                    <a:ext uri="{9D8B030D-6E8A-4147-A177-3AD203B41FA5}">
                      <a16:colId xmlns:a16="http://schemas.microsoft.com/office/drawing/2014/main" val="20002"/>
                    </a:ext>
                  </a:extLst>
                </a:gridCol>
              </a:tblGrid>
              <a:tr h="770681">
                <a:tc>
                  <a:txBody>
                    <a:bodyPr/>
                    <a:lstStyle/>
                    <a:p>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IN" sz="2200" dirty="0">
                          <a:solidFill>
                            <a:schemeClr val="tx1"/>
                          </a:solidFill>
                          <a:latin typeface="Arial" panose="020B0604020202020204" pitchFamily="34" charset="0"/>
                          <a:cs typeface="Arial" panose="020B0604020202020204" pitchFamily="34" charset="0"/>
                        </a:rPr>
                        <a:t>Prevalent (Prescriptive)</a:t>
                      </a:r>
                    </a:p>
                  </a:txBody>
                  <a:tcPr marL="121876" marR="121876" marT="45721" marB="45721"/>
                </a:tc>
                <a:tc>
                  <a:txBody>
                    <a:bodyPr/>
                    <a:lstStyle/>
                    <a:p>
                      <a:r>
                        <a:rPr lang="en-IN" sz="2200" dirty="0">
                          <a:solidFill>
                            <a:schemeClr val="tx1"/>
                          </a:solidFill>
                          <a:latin typeface="Arial" panose="020B0604020202020204" pitchFamily="34" charset="0"/>
                          <a:cs typeface="Arial" panose="020B0604020202020204" pitchFamily="34" charset="0"/>
                        </a:rPr>
                        <a:t>Proposed (Humane)</a:t>
                      </a:r>
                    </a:p>
                  </a:txBody>
                  <a:tcPr marL="121876" marR="121876" marT="45721" marB="45721"/>
                </a:tc>
                <a:extLst>
                  <a:ext uri="{0D108BD9-81ED-4DB2-BD59-A6C34878D82A}">
                    <a16:rowId xmlns:a16="http://schemas.microsoft.com/office/drawing/2014/main" val="10000"/>
                  </a:ext>
                </a:extLst>
              </a:tr>
              <a:tr h="1004697">
                <a:tc>
                  <a:txBody>
                    <a:bodyPr/>
                    <a:lstStyle/>
                    <a:p>
                      <a:r>
                        <a:rPr lang="en-US" sz="2200" dirty="0">
                          <a:solidFill>
                            <a:schemeClr val="tx1"/>
                          </a:solidFill>
                          <a:latin typeface="Arial" panose="020B0604020202020204" pitchFamily="34" charset="0"/>
                          <a:cs typeface="Arial" panose="020B0604020202020204" pitchFamily="34" charset="0"/>
                        </a:rPr>
                        <a:t>Basis</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Assumptions (thought)</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Right Understanding </a:t>
                      </a:r>
                    </a:p>
                    <a:p>
                      <a:r>
                        <a:rPr lang="en-US" sz="2200" dirty="0">
                          <a:solidFill>
                            <a:schemeClr val="tx1"/>
                          </a:solidFill>
                          <a:latin typeface="Arial" panose="020B0604020202020204" pitchFamily="34" charset="0"/>
                          <a:cs typeface="Arial" panose="020B0604020202020204" pitchFamily="34" charset="0"/>
                        </a:rPr>
                        <a:t>of co-existence, harmony</a:t>
                      </a:r>
                      <a:r>
                        <a:rPr lang="en-US" sz="2200" baseline="0" dirty="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and relationship</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extLst>
                  <a:ext uri="{0D108BD9-81ED-4DB2-BD59-A6C34878D82A}">
                    <a16:rowId xmlns:a16="http://schemas.microsoft.com/office/drawing/2014/main" val="10001"/>
                  </a:ext>
                </a:extLst>
              </a:tr>
              <a:tr h="431582">
                <a:tc>
                  <a:txBody>
                    <a:bodyPr/>
                    <a:lstStyle/>
                    <a:p>
                      <a:r>
                        <a:rPr lang="en-US" sz="2200" dirty="0">
                          <a:solidFill>
                            <a:schemeClr val="tx1"/>
                          </a:solidFill>
                          <a:latin typeface="Arial" panose="020B0604020202020204" pitchFamily="34" charset="0"/>
                          <a:cs typeface="Arial" panose="020B0604020202020204" pitchFamily="34" charset="0"/>
                        </a:rPr>
                        <a:t>Feeling</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Opposition</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Relationship</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extLst>
                  <a:ext uri="{0D108BD9-81ED-4DB2-BD59-A6C34878D82A}">
                    <a16:rowId xmlns:a16="http://schemas.microsoft.com/office/drawing/2014/main" val="10002"/>
                  </a:ext>
                </a:extLst>
              </a:tr>
              <a:tr h="1109780">
                <a:tc>
                  <a:txBody>
                    <a:bodyPr/>
                    <a:lstStyle/>
                    <a:p>
                      <a:r>
                        <a:rPr lang="en-US" sz="2200" dirty="0">
                          <a:solidFill>
                            <a:schemeClr val="tx1"/>
                          </a:solidFill>
                          <a:latin typeface="Arial" panose="020B0604020202020204" pitchFamily="34" charset="0"/>
                          <a:cs typeface="Arial" panose="020B0604020202020204" pitchFamily="34" charset="0"/>
                        </a:rPr>
                        <a:t>Values</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Assumed values – </a:t>
                      </a:r>
                    </a:p>
                    <a:p>
                      <a:r>
                        <a:rPr lang="en-US" sz="2200" dirty="0">
                          <a:solidFill>
                            <a:schemeClr val="tx1"/>
                          </a:solidFill>
                          <a:latin typeface="Arial" panose="020B0604020202020204" pitchFamily="34" charset="0"/>
                          <a:cs typeface="Arial" panose="020B0604020202020204" pitchFamily="34" charset="0"/>
                        </a:rPr>
                        <a:t>based on assumptions and opposition</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Naturally acceptable values,</a:t>
                      </a:r>
                    </a:p>
                    <a:p>
                      <a:r>
                        <a:rPr lang="en-US" sz="2200" dirty="0">
                          <a:solidFill>
                            <a:schemeClr val="tx1"/>
                          </a:solidFill>
                          <a:latin typeface="Arial" panose="020B0604020202020204" pitchFamily="34" charset="0"/>
                          <a:cs typeface="Arial" panose="020B0604020202020204" pitchFamily="34" charset="0"/>
                        </a:rPr>
                        <a:t>Wellbeing of all</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extLst>
                  <a:ext uri="{0D108BD9-81ED-4DB2-BD59-A6C34878D82A}">
                    <a16:rowId xmlns:a16="http://schemas.microsoft.com/office/drawing/2014/main" val="10003"/>
                  </a:ext>
                </a:extLst>
              </a:tr>
              <a:tr h="1618678">
                <a:tc>
                  <a:txBody>
                    <a:bodyPr/>
                    <a:lstStyle/>
                    <a:p>
                      <a:r>
                        <a:rPr lang="en-US" sz="2200" dirty="0">
                          <a:solidFill>
                            <a:schemeClr val="tx1"/>
                          </a:solidFill>
                          <a:latin typeface="Arial" panose="020B0604020202020204" pitchFamily="34" charset="0"/>
                          <a:cs typeface="Arial" panose="020B0604020202020204" pitchFamily="34" charset="0"/>
                        </a:rPr>
                        <a:t>Ethics:</a:t>
                      </a:r>
                      <a:br>
                        <a:rPr lang="en-US" sz="2200" dirty="0">
                          <a:solidFill>
                            <a:schemeClr val="tx1"/>
                          </a:solidFill>
                          <a:latin typeface="Arial" panose="020B0604020202020204" pitchFamily="34" charset="0"/>
                          <a:cs typeface="Arial" panose="020B0604020202020204" pitchFamily="34" charset="0"/>
                        </a:rPr>
                      </a:br>
                      <a:r>
                        <a:rPr lang="en-US" sz="2200" dirty="0">
                          <a:solidFill>
                            <a:schemeClr val="tx1"/>
                          </a:solidFill>
                          <a:latin typeface="Arial" panose="020B0604020202020204" pitchFamily="34" charset="0"/>
                          <a:cs typeface="Arial" panose="020B0604020202020204" pitchFamily="34" charset="0"/>
                        </a:rPr>
                        <a:t>How to interact with the world outside</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Mostly prescriptive, in the form of do’s and don’ts</a:t>
                      </a: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Details based on right</a:t>
                      </a:r>
                    </a:p>
                    <a:p>
                      <a:r>
                        <a:rPr lang="en-US" sz="2200" dirty="0">
                          <a:solidFill>
                            <a:schemeClr val="tx1"/>
                          </a:solidFill>
                          <a:latin typeface="Arial" panose="020B0604020202020204" pitchFamily="34" charset="0"/>
                          <a:cs typeface="Arial" panose="020B0604020202020204" pitchFamily="34" charset="0"/>
                        </a:rPr>
                        <a:t>Understanding (as described)- verifiable by everyone thru NA</a:t>
                      </a:r>
                    </a:p>
                    <a:p>
                      <a:r>
                        <a:rPr lang="en-US" sz="2200" dirty="0">
                          <a:solidFill>
                            <a:schemeClr val="tx1"/>
                          </a:solidFill>
                          <a:latin typeface="Arial" panose="020B0604020202020204" pitchFamily="34" charset="0"/>
                          <a:cs typeface="Arial" panose="020B0604020202020204" pitchFamily="34" charset="0"/>
                        </a:rPr>
                        <a:t>Basic agreements for order in society</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extLst>
                  <a:ext uri="{0D108BD9-81ED-4DB2-BD59-A6C34878D82A}">
                    <a16:rowId xmlns:a16="http://schemas.microsoft.com/office/drawing/2014/main" val="10004"/>
                  </a:ext>
                </a:extLst>
              </a:tr>
              <a:tr h="1109780">
                <a:tc>
                  <a:txBody>
                    <a:bodyPr/>
                    <a:lstStyle/>
                    <a:p>
                      <a:r>
                        <a:rPr lang="en-US" sz="2200" dirty="0">
                          <a:solidFill>
                            <a:schemeClr val="tx1"/>
                          </a:solidFill>
                          <a:latin typeface="Arial" panose="020B0604020202020204" pitchFamily="34" charset="0"/>
                          <a:cs typeface="Arial" panose="020B0604020202020204" pitchFamily="34" charset="0"/>
                        </a:rPr>
                        <a:t>Way of ensuring in society</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Training, Discipline</a:t>
                      </a:r>
                    </a:p>
                    <a:p>
                      <a:r>
                        <a:rPr lang="en-US" sz="2200" dirty="0">
                          <a:solidFill>
                            <a:schemeClr val="tx1"/>
                          </a:solidFill>
                          <a:latin typeface="Arial" panose="020B0604020202020204" pitchFamily="34" charset="0"/>
                          <a:cs typeface="Arial" panose="020B0604020202020204" pitchFamily="34" charset="0"/>
                        </a:rPr>
                        <a:t>Incentives and punishment</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tc>
                  <a:txBody>
                    <a:bodyPr/>
                    <a:lstStyle/>
                    <a:p>
                      <a:r>
                        <a:rPr lang="en-US" sz="2200" dirty="0">
                          <a:solidFill>
                            <a:schemeClr val="tx1"/>
                          </a:solidFill>
                          <a:latin typeface="Arial" panose="020B0604020202020204" pitchFamily="34" charset="0"/>
                          <a:cs typeface="Arial" panose="020B0604020202020204" pitchFamily="34" charset="0"/>
                        </a:rPr>
                        <a:t>Human Education, </a:t>
                      </a:r>
                    </a:p>
                    <a:p>
                      <a:r>
                        <a:rPr lang="en-US" sz="2200" dirty="0">
                          <a:solidFill>
                            <a:schemeClr val="tx1"/>
                          </a:solidFill>
                          <a:latin typeface="Arial" panose="020B0604020202020204" pitchFamily="34" charset="0"/>
                          <a:cs typeface="Arial" panose="020B0604020202020204" pitchFamily="34" charset="0"/>
                        </a:rPr>
                        <a:t>Self-discipline</a:t>
                      </a:r>
                    </a:p>
                    <a:p>
                      <a:r>
                        <a:rPr lang="en-US" sz="2200" dirty="0">
                          <a:solidFill>
                            <a:schemeClr val="tx1"/>
                          </a:solidFill>
                          <a:latin typeface="Arial" panose="020B0604020202020204" pitchFamily="34" charset="0"/>
                          <a:cs typeface="Arial" panose="020B0604020202020204" pitchFamily="34" charset="0"/>
                        </a:rPr>
                        <a:t>Self-motivation</a:t>
                      </a:r>
                      <a:endParaRPr lang="en-IN" sz="2200" dirty="0">
                        <a:solidFill>
                          <a:schemeClr val="tx1"/>
                        </a:solidFill>
                        <a:latin typeface="Arial" panose="020B0604020202020204" pitchFamily="34" charset="0"/>
                        <a:cs typeface="Arial" panose="020B0604020202020204" pitchFamily="34" charset="0"/>
                      </a:endParaRPr>
                    </a:p>
                  </a:txBody>
                  <a:tcPr marL="121876" marR="121876" marT="45721" marB="45721"/>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E7D0DF7C-FC60-A809-48C5-34730613FF6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The Way Ahead</a:t>
            </a:r>
          </a:p>
        </p:txBody>
      </p:sp>
      <p:sp>
        <p:nvSpPr>
          <p:cNvPr id="68611" name="Text Placeholder 2">
            <a:extLst>
              <a:ext uri="{FF2B5EF4-FFF2-40B4-BE49-F238E27FC236}">
                <a16:creationId xmlns:a16="http://schemas.microsoft.com/office/drawing/2014/main" id="{8D0BE979-972E-84EC-A3E2-12223D59179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a:t>To resolve the situation, sincere effort towards building up the ethical competence of human beings in general and professionals in particular through human education [starting with value education and value based education leading to value-based living]</a:t>
            </a:r>
          </a:p>
          <a:p>
            <a:pPr defTabSz="1087221"/>
            <a:r>
              <a:rPr altLang="en-US"/>
              <a:t>It can be an effective way to safeguard professional ethics.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72458CD-80D9-96B9-8B68-F0266931D56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bodyPr>
          <a:lstStyle/>
          <a:p>
            <a:r>
              <a:rPr lang="en-US" altLang="en-US"/>
              <a:t>Key Takeaways</a:t>
            </a:r>
          </a:p>
        </p:txBody>
      </p:sp>
      <p:sp>
        <p:nvSpPr>
          <p:cNvPr id="69635" name="Text Placeholder 2">
            <a:extLst>
              <a:ext uri="{FF2B5EF4-FFF2-40B4-BE49-F238E27FC236}">
                <a16:creationId xmlns:a16="http://schemas.microsoft.com/office/drawing/2014/main" id="{A38BBE5C-C99A-D342-AC0B-666B71313CC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766" tIns="54384" rIns="108766" bIns="54384" numCol="1" anchor="t" anchorCtr="0" compatLnSpc="1">
            <a:prstTxWarp prst="textNoShape">
              <a:avLst/>
            </a:prstTxWarp>
            <a:normAutofit/>
          </a:bodyPr>
          <a:lstStyle/>
          <a:p>
            <a:pPr defTabSz="1087221"/>
            <a:r>
              <a:rPr altLang="en-US"/>
              <a:t>Clarity of comprehensive human goal and our participation in different dimensions of society will ensure Ethics in profession. </a:t>
            </a:r>
          </a:p>
          <a:p>
            <a:pPr defTabSz="1087221"/>
            <a:r>
              <a:rPr altLang="en-US"/>
              <a:t>This also clarifies the lacunae in the present approaches.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ubtitle 4">
            <a:extLst>
              <a:ext uri="{FF2B5EF4-FFF2-40B4-BE49-F238E27FC236}">
                <a16:creationId xmlns:a16="http://schemas.microsoft.com/office/drawing/2014/main" id="{1956D399-80B7-B98B-0F01-42A87C5BA6EC}"/>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spAutoFit/>
          </a:bodyPr>
          <a:lstStyle/>
          <a:p>
            <a:r>
              <a:rPr lang="en-IN" altLang="en-US">
                <a:latin typeface="Arial" panose="020B0604020202020204" pitchFamily="34" charset="0"/>
              </a:rPr>
              <a:t>For Module 5 (Lectures 23-25)</a:t>
            </a:r>
            <a:endParaRPr lang="en-IN" altLang="en-US">
              <a:latin typeface="Arial" panose="020B0604020202020204" pitchFamily="34" charset="0"/>
              <a:ea typeface="Calibri" panose="020F0502020204030204" pitchFamily="34" charset="0"/>
              <a:cs typeface="Mangal" panose="02040503050203030202" pitchFamily="18" charset="0"/>
            </a:endParaRPr>
          </a:p>
        </p:txBody>
      </p:sp>
      <p:sp>
        <p:nvSpPr>
          <p:cNvPr id="70659" name="Title 3">
            <a:extLst>
              <a:ext uri="{FF2B5EF4-FFF2-40B4-BE49-F238E27FC236}">
                <a16:creationId xmlns:a16="http://schemas.microsoft.com/office/drawing/2014/main" id="{5511DBCC-BC83-85BF-F552-D0FB843B417A}"/>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r>
              <a:rPr lang="en-IN" altLang="en-US">
                <a:latin typeface="Arial" panose="020B0604020202020204" pitchFamily="34" charset="0"/>
              </a:rPr>
              <a:t>Practice Sessions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3">
            <a:extLst>
              <a:ext uri="{FF2B5EF4-FFF2-40B4-BE49-F238E27FC236}">
                <a16:creationId xmlns:a16="http://schemas.microsoft.com/office/drawing/2014/main" id="{F261344C-AE87-D8BA-4359-631A2D2B96F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r>
              <a:rPr lang="en-IN" altLang="en-US"/>
              <a:t>Practice Sessions</a:t>
            </a:r>
          </a:p>
        </p:txBody>
      </p:sp>
      <p:sp>
        <p:nvSpPr>
          <p:cNvPr id="71683" name="Text Placeholder 4">
            <a:extLst>
              <a:ext uri="{FF2B5EF4-FFF2-40B4-BE49-F238E27FC236}">
                <a16:creationId xmlns:a16="http://schemas.microsoft.com/office/drawing/2014/main" id="{4A418C9A-0CCA-AB79-706D-F859A7CE9185}"/>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normAutofit/>
          </a:bodyPr>
          <a:lstStyle/>
          <a:p>
            <a:pPr marL="457109" indent="-457109" defTabSz="912630">
              <a:buFont typeface="Symbol" pitchFamily="18" charset="2"/>
              <a:buAutoNum type="arabicPeriod"/>
            </a:pPr>
            <a:r>
              <a:rPr lang="en-IN" altLang="en-US"/>
              <a:t>Human Constitution 									  (</a:t>
            </a:r>
            <a:r>
              <a:rPr altLang="en-US"/>
              <a:t>Nature of society of people living together in a relationship of mutual fulfillment)</a:t>
            </a:r>
          </a:p>
          <a:p>
            <a:pPr lvl="2" defTabSz="912630"/>
            <a:r>
              <a:rPr altLang="en-US"/>
              <a:t>Family</a:t>
            </a:r>
          </a:p>
          <a:p>
            <a:pPr lvl="2" defTabSz="912630"/>
            <a:r>
              <a:rPr altLang="en-US"/>
              <a:t>Apartment building</a:t>
            </a:r>
          </a:p>
          <a:p>
            <a:pPr lvl="2" defTabSz="912630"/>
            <a:r>
              <a:rPr altLang="en-US"/>
              <a:t>Colony</a:t>
            </a:r>
          </a:p>
          <a:p>
            <a:pPr lvl="2" defTabSz="912630"/>
            <a:r>
              <a:rPr altLang="en-US"/>
              <a:t>Village</a:t>
            </a:r>
          </a:p>
          <a:p>
            <a:pPr lvl="2" defTabSz="912630"/>
            <a:endParaRPr altLang="en-US"/>
          </a:p>
          <a:p>
            <a:pPr lvl="2" defTabSz="912630"/>
            <a:r>
              <a:rPr altLang="en-US"/>
              <a:t>College</a:t>
            </a:r>
          </a:p>
          <a:p>
            <a:pPr lvl="2" defTabSz="912630"/>
            <a:r>
              <a:rPr altLang="en-US"/>
              <a:t>Department</a:t>
            </a:r>
          </a:p>
          <a:p>
            <a:pPr lvl="2" defTabSz="912630"/>
            <a:endParaRPr altLang="en-US"/>
          </a:p>
          <a:p>
            <a:pPr lvl="2" defTabSz="912630"/>
            <a:r>
              <a:rPr altLang="en-US"/>
              <a:t>Business		Company Culture, Code of Conduct, Ethics..</a:t>
            </a:r>
          </a:p>
          <a:p>
            <a:pPr lvl="2" defTabSz="912630"/>
            <a:r>
              <a:rPr altLang="en-US"/>
              <a:t>Industry</a:t>
            </a:r>
          </a:p>
          <a:p>
            <a:pPr marL="457109" indent="-457109" defTabSz="912630">
              <a:buFont typeface="Symbol" pitchFamily="18" charset="2"/>
              <a:buAutoNum type="arabicPeriod"/>
            </a:pPr>
            <a:endParaRPr lang="en-IN" altLang="en-US"/>
          </a:p>
          <a:p>
            <a:pPr marL="457109" indent="-457109" defTabSz="912630">
              <a:buFont typeface="Symbol" pitchFamily="18" charset="2"/>
              <a:buAutoNum type="arabicPeriod"/>
            </a:pPr>
            <a:r>
              <a:rPr lang="en-IN" altLang="en-US"/>
              <a:t>Guidelines for technology</a:t>
            </a:r>
          </a:p>
          <a:p>
            <a:pPr marL="457109" indent="-457109" defTabSz="912630">
              <a:buFont typeface="Symbol" pitchFamily="18" charset="2"/>
              <a:buAutoNum type="arabicPeriod"/>
            </a:pPr>
            <a:endParaRPr lang="en-IN" altLang="en-US"/>
          </a:p>
          <a:p>
            <a:pPr marL="457109" indent="-457109" defTabSz="912630">
              <a:buFont typeface="Symbol" pitchFamily="18" charset="2"/>
              <a:buAutoNum type="arabicPeriod"/>
            </a:pPr>
            <a:r>
              <a:rPr lang="en-IN" altLang="en-US"/>
              <a:t>Guidelines for management systems</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DCD62EC-2E23-811E-C0CA-F079C3C1D5E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Practice Session after Lecture 24</a:t>
            </a:r>
            <a:endParaRPr lang="en-US" altLang="en-US"/>
          </a:p>
        </p:txBody>
      </p:sp>
      <p:sp>
        <p:nvSpPr>
          <p:cNvPr id="100355" name="Text Placeholder 2">
            <a:extLst>
              <a:ext uri="{FF2B5EF4-FFF2-40B4-BE49-F238E27FC236}">
                <a16:creationId xmlns:a16="http://schemas.microsoft.com/office/drawing/2014/main" id="{9EC83FAA-91C3-0278-8B6E-FF12891FB8FC}"/>
              </a:ext>
            </a:extLst>
          </p:cNvPr>
          <p:cNvSpPr>
            <a:spLocks noGrp="1"/>
          </p:cNvSpPr>
          <p:nvPr>
            <p:ph type="body" sz="quarter" idx="13"/>
          </p:nvPr>
        </p:nvSpPr>
        <p:spPr bwMode="auto"/>
        <p:txBody>
          <a:bodyPr vert="horz" wrap="square" numCol="1" anchor="t" anchorCtr="0" compatLnSpc="1">
            <a:prstTxWarp prst="textNoShape">
              <a:avLst/>
            </a:prstTxWarp>
          </a:bodyPr>
          <a:lstStyle/>
          <a:p>
            <a:pPr marL="0" indent="0" defTabSz="1087221">
              <a:buNone/>
              <a:defRPr/>
            </a:pPr>
            <a:r>
              <a:rPr sz="2200" b="1"/>
              <a:t>Tutorial 12: Practice Session PS12	Exploring Ethical Human Conduct</a:t>
            </a:r>
          </a:p>
          <a:p>
            <a:pPr marL="0" indent="0" defTabSz="1087221">
              <a:buNone/>
              <a:defRPr/>
            </a:pPr>
            <a:endParaRPr altLang="en-US" sz="2200"/>
          </a:p>
          <a:p>
            <a:pPr marL="514247" indent="-514247" defTabSz="1087221">
              <a:buFont typeface="Symbol" pitchFamily="18" charset="2"/>
              <a:buAutoNum type="arabicPeriod"/>
              <a:defRPr/>
            </a:pPr>
            <a:r>
              <a:rPr altLang="en-US" sz="2200"/>
              <a:t>Watch the video “</a:t>
            </a:r>
            <a:r>
              <a:rPr altLang="en-US" sz="2200" err="1"/>
              <a:t>Hiware</a:t>
            </a:r>
            <a:r>
              <a:rPr altLang="en-US" sz="2200"/>
              <a:t> Bazaar”. It is a documentary about a progressive village in Maharashtra, India about how good governance, along with the people of the village have made significant change in their society 						(Source: https://www.youtube. com/</a:t>
            </a:r>
            <a:r>
              <a:rPr altLang="en-US" sz="2200" err="1"/>
              <a:t>watch?v</a:t>
            </a:r>
            <a:r>
              <a:rPr altLang="en-US" sz="2200"/>
              <a:t>=cb0Qvh9BJ0s). Discuss: </a:t>
            </a:r>
          </a:p>
          <a:p>
            <a:pPr marL="1058650" lvl="2" indent="-514247" defTabSz="1087221">
              <a:buFont typeface="Symbol" pitchFamily="18" charset="2"/>
              <a:buAutoNum type="alphaLcPeriod"/>
              <a:defRPr/>
            </a:pPr>
            <a:r>
              <a:rPr altLang="en-US" sz="2200"/>
              <a:t>The goal of this village and the systems that they have to fulfil these goals </a:t>
            </a:r>
          </a:p>
          <a:p>
            <a:pPr marL="1058650" lvl="2" indent="-514247" defTabSz="1087221">
              <a:buFont typeface="Symbol" pitchFamily="18" charset="2"/>
              <a:buAutoNum type="alphaLcPeriod"/>
              <a:defRPr/>
            </a:pPr>
            <a:r>
              <a:rPr altLang="en-US" sz="2200"/>
              <a:t>The outcomes – achievements and areas of improvement You can additionally pick current social problems in the campus or neighboring community and discuss how they can be solved with the involvement of the students and teachers. </a:t>
            </a:r>
          </a:p>
          <a:p>
            <a:pPr marL="514247" indent="-514247" defTabSz="1087221">
              <a:buNone/>
              <a:defRPr/>
            </a:pPr>
            <a:endParaRPr altLang="en-US" sz="2200"/>
          </a:p>
          <a:p>
            <a:pPr marL="514247" indent="-514247" defTabSz="1087221">
              <a:buNone/>
              <a:defRPr/>
            </a:pPr>
            <a:r>
              <a:rPr altLang="en-US" sz="2200"/>
              <a:t>2.   Recollect any situation in your life when you had to face a strong ethical dilemma. Explain how, with the help of proper self-exploration and understanding, the dilemma could be resolved.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3AD0584-3427-D51B-D9B6-FDB3E052A22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Expected Outcome</a:t>
            </a:r>
            <a:endParaRPr lang="en-US" altLang="en-US"/>
          </a:p>
        </p:txBody>
      </p:sp>
      <p:sp>
        <p:nvSpPr>
          <p:cNvPr id="73731" name="Text Placeholder 2">
            <a:extLst>
              <a:ext uri="{FF2B5EF4-FFF2-40B4-BE49-F238E27FC236}">
                <a16:creationId xmlns:a16="http://schemas.microsoft.com/office/drawing/2014/main" id="{15C90712-C811-1D19-4327-8E5B1A572F3A}"/>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defTabSz="1087221">
              <a:buNone/>
            </a:pPr>
            <a:r>
              <a:rPr altLang="en-US"/>
              <a:t>The students are able to clearly visualise the corelation between lack of Human Values and the prevailing problems. They are also able to visualise tangible steps and a roadmap for moving in the cherished direction – for a humane society.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D404386-3F2C-54AA-9AC2-E6BB5CCF95C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bodyPr>
          <a:lstStyle/>
          <a:p>
            <a:r>
              <a:rPr lang="en-IN" altLang="en-US"/>
              <a:t>For more details</a:t>
            </a:r>
          </a:p>
        </p:txBody>
      </p:sp>
      <p:sp>
        <p:nvSpPr>
          <p:cNvPr id="24579" name="Text Placeholder 2">
            <a:extLst>
              <a:ext uri="{FF2B5EF4-FFF2-40B4-BE49-F238E27FC236}">
                <a16:creationId xmlns:a16="http://schemas.microsoft.com/office/drawing/2014/main" id="{94E25598-8F61-39DD-11F8-A5971D93146C}"/>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3" rIns="91407" bIns="45703" numCol="1" anchor="t" anchorCtr="0" compatLnSpc="1">
            <a:prstTxWarp prst="textNoShape">
              <a:avLst/>
            </a:prstTxWarp>
            <a:normAutofit/>
          </a:bodyPr>
          <a:lstStyle/>
          <a:p>
            <a:pPr marL="0" indent="0" defTabSz="912630">
              <a:buNone/>
            </a:pPr>
            <a:r>
              <a:rPr lang="en-IN" altLang="en-US" dirty="0"/>
              <a:t>UHV-II: A Foundation Course in Human Values and Professional Ethics</a:t>
            </a:r>
          </a:p>
          <a:p>
            <a:pPr marL="0" indent="0" defTabSz="912630">
              <a:buNone/>
            </a:pPr>
            <a:r>
              <a:rPr lang="en-IN" altLang="en-US" dirty="0"/>
              <a:t>Universal Human Values-II Understanding Harmony and Ethical Human Conduct</a:t>
            </a:r>
          </a:p>
          <a:p>
            <a:pPr marL="0" indent="0" defTabSz="912630">
              <a:buNone/>
            </a:pPr>
            <a:r>
              <a:rPr lang="en-IN" altLang="en-US" dirty="0"/>
              <a:t>A one-semester 3-credit mandatory course in the AICTE Model Curriculum 2021</a:t>
            </a:r>
          </a:p>
          <a:p>
            <a:pPr marL="0" indent="0" defTabSz="912630">
              <a:buNone/>
            </a:pPr>
            <a:endParaRPr lang="en-IN" altLang="en-US" dirty="0"/>
          </a:p>
          <a:p>
            <a:pPr marL="0" indent="0" defTabSz="912630">
              <a:buNone/>
            </a:pPr>
            <a:r>
              <a:rPr lang="en-IN" altLang="en-US" dirty="0"/>
              <a:t>Presentations, Handout of Class Notes: </a:t>
            </a:r>
          </a:p>
          <a:p>
            <a:pPr marL="0" indent="0" defTabSz="912630">
              <a:buNone/>
            </a:pPr>
            <a:r>
              <a:rPr lang="en-IN" altLang="en-US" dirty="0">
                <a:hlinkClick r:id="rId2"/>
              </a:rPr>
              <a:t>https://fdp-si.aicte-india.org/download.php#1</a:t>
            </a:r>
            <a:endParaRPr lang="en-IN" altLang="en-US" dirty="0"/>
          </a:p>
          <a:p>
            <a:pPr marL="0" indent="0" defTabSz="912630">
              <a:buNone/>
            </a:pPr>
            <a:endParaRPr lang="en-IN" altLang="en-US" dirty="0"/>
          </a:p>
          <a:p>
            <a:pPr marL="0" indent="0" defTabSz="912630">
              <a:buNone/>
            </a:pPr>
            <a:r>
              <a:rPr altLang="en-US" dirty="0"/>
              <a:t>Recordings on YouTube: Professional Ethics lectures of UHV-II Lectures 23-28</a:t>
            </a:r>
            <a:br>
              <a:rPr altLang="en-US" dirty="0"/>
            </a:br>
            <a:r>
              <a:rPr altLang="en-US" dirty="0">
                <a:hlinkClick r:id="rId3"/>
              </a:rPr>
              <a:t>https://www.youtube.com/watch?v=BikdYub6RY0&amp;list=PLWDeKF97v9SPFYVPis99l9eD-wZf0RypK</a:t>
            </a:r>
            <a:endParaRPr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ubtitle 4">
            <a:extLst>
              <a:ext uri="{FF2B5EF4-FFF2-40B4-BE49-F238E27FC236}">
                <a16:creationId xmlns:a16="http://schemas.microsoft.com/office/drawing/2014/main" id="{E79783DF-679F-FACC-E6FE-A4D72BE0A6EA}"/>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spAutoFit/>
          </a:bodyPr>
          <a:lstStyle/>
          <a:p>
            <a:r>
              <a:rPr lang="en-US" altLang="en-US">
                <a:latin typeface="Arial" panose="020B0604020202020204" pitchFamily="34" charset="0"/>
                <a:cs typeface="Calibri" panose="020F0502020204030204" pitchFamily="34" charset="0"/>
              </a:rPr>
              <a:t>Ethics</a:t>
            </a:r>
            <a:endParaRPr lang="en-IN" altLang="en-US">
              <a:latin typeface="Arial" panose="020B0604020202020204" pitchFamily="34" charset="0"/>
              <a:ea typeface="Calibri" panose="020F0502020204030204" pitchFamily="34" charset="0"/>
              <a:cs typeface="Mangal" panose="02040503050203030202" pitchFamily="18" charset="0"/>
            </a:endParaRPr>
          </a:p>
        </p:txBody>
      </p:sp>
      <p:sp>
        <p:nvSpPr>
          <p:cNvPr id="74755" name="Title 3">
            <a:extLst>
              <a:ext uri="{FF2B5EF4-FFF2-40B4-BE49-F238E27FC236}">
                <a16:creationId xmlns:a16="http://schemas.microsoft.com/office/drawing/2014/main" id="{38CE0C77-18E3-ECEA-88E5-3FCB06AED2D5}"/>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r>
              <a:rPr lang="en-IN" altLang="en-US">
                <a:latin typeface="Arial" panose="020B0604020202020204" pitchFamily="34" charset="0"/>
              </a:rPr>
              <a:t>FAQs for Lectures 23-25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C0D448A-F9AC-0949-A894-41560055006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bodyPr>
          <a:lstStyle/>
          <a:p>
            <a:r>
              <a:rPr lang="en-US" altLang="en-US"/>
              <a:t>Questions</a:t>
            </a:r>
          </a:p>
        </p:txBody>
      </p:sp>
      <p:sp>
        <p:nvSpPr>
          <p:cNvPr id="75779" name="Text Placeholder 2">
            <a:extLst>
              <a:ext uri="{FF2B5EF4-FFF2-40B4-BE49-F238E27FC236}">
                <a16:creationId xmlns:a16="http://schemas.microsoft.com/office/drawing/2014/main" id="{34198BF0-2E08-67E5-039B-BDC846B9A3C8}"/>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25" tIns="54412" rIns="108825" bIns="54412" numCol="1" anchor="t" anchorCtr="0" compatLnSpc="1">
            <a:prstTxWarp prst="textNoShape">
              <a:avLst/>
            </a:prstTxWarp>
            <a:normAutofit/>
          </a:bodyPr>
          <a:lstStyle/>
          <a:p>
            <a:pPr defTabSz="1087221"/>
            <a:r>
              <a:rPr lang="en-IN" altLang="en-US"/>
              <a:t>What can be a sustainable solution to the problem of corruption?</a:t>
            </a:r>
          </a:p>
          <a:p>
            <a:pPr defTabSz="1087221"/>
            <a:endParaRPr lang="en-IN" altLang="en-US"/>
          </a:p>
          <a:p>
            <a:pPr defTabSz="1087221"/>
            <a:r>
              <a:rPr lang="en-IN" altLang="en-US"/>
              <a:t>The planet has already entered the state where so much of destruction has taken place. How to recover the damage done already?</a:t>
            </a:r>
          </a:p>
          <a:p>
            <a:pPr defTabSz="1087221"/>
            <a:r>
              <a:rPr lang="en-IN" altLang="en-US"/>
              <a:t>...</a:t>
            </a:r>
            <a:endParaRPr alt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4" descr="Image result for quiz symbol images">
            <a:extLst>
              <a:ext uri="{FF2B5EF4-FFF2-40B4-BE49-F238E27FC236}">
                <a16:creationId xmlns:a16="http://schemas.microsoft.com/office/drawing/2014/main" id="{DD64547C-EDE7-F307-47BC-30916F5C2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926"/>
          <a:stretch>
            <a:fillRect/>
          </a:stretch>
        </p:blipFill>
        <p:spPr bwMode="auto">
          <a:xfrm>
            <a:off x="4562037" y="1655380"/>
            <a:ext cx="3067927" cy="301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C9366C-3B8A-4CDE-B65A-C1240D943297}"/>
              </a:ext>
            </a:extLst>
          </p:cNvPr>
          <p:cNvSpPr>
            <a:spLocks noGrp="1"/>
          </p:cNvSpPr>
          <p:nvPr>
            <p:ph type="subTitle" idx="1"/>
          </p:nvPr>
        </p:nvSpPr>
        <p:spPr/>
        <p:txBody>
          <a:bodyPr/>
          <a:lstStyle/>
          <a:p>
            <a:endParaRPr lang="en-IN"/>
          </a:p>
        </p:txBody>
      </p:sp>
      <p:sp>
        <p:nvSpPr>
          <p:cNvPr id="78850" name="Title 10">
            <a:extLst>
              <a:ext uri="{FF2B5EF4-FFF2-40B4-BE49-F238E27FC236}">
                <a16:creationId xmlns:a16="http://schemas.microsoft.com/office/drawing/2014/main" id="{4506DB4C-BDD3-BA23-FE93-88FC60414905}"/>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b" anchorCtr="0" compatLnSpc="1">
            <a:prstTxWarp prst="textNoShape">
              <a:avLst/>
            </a:prstTxWarp>
            <a:noAutofit/>
          </a:bodyPr>
          <a:lstStyle/>
          <a:p>
            <a:pPr marL="457109" indent="-457109" algn="ctr"/>
            <a:r>
              <a:rPr lang="en-GB" altLang="en-US" sz="3599" dirty="0">
                <a:latin typeface="Arial" panose="020B0604020202020204" pitchFamily="34" charset="0"/>
                <a:cs typeface="Arial" panose="020B0604020202020204" pitchFamily="34" charset="0"/>
              </a:rPr>
              <a:t>Self Reflection</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5A60D03-4A2B-4FCF-8347-6775006D9E72}"/>
              </a:ext>
            </a:extLst>
          </p:cNvPr>
          <p:cNvSpPr>
            <a:spLocks noGrp="1"/>
          </p:cNvSpPr>
          <p:nvPr>
            <p:ph type="subTitle" idx="1"/>
          </p:nvPr>
        </p:nvSpPr>
        <p:spPr/>
        <p:txBody>
          <a:bodyPr/>
          <a:lstStyle/>
          <a:p>
            <a:endParaRPr lang="en-IN"/>
          </a:p>
        </p:txBody>
      </p:sp>
      <p:sp>
        <p:nvSpPr>
          <p:cNvPr id="25602" name="Title 10">
            <a:extLst>
              <a:ext uri="{FF2B5EF4-FFF2-40B4-BE49-F238E27FC236}">
                <a16:creationId xmlns:a16="http://schemas.microsoft.com/office/drawing/2014/main" id="{C43A6E9D-019A-9995-F640-C3C64933108E}"/>
              </a:ext>
            </a:extLst>
          </p:cNvPr>
          <p:cNvSpPr>
            <a:spLocks noGrp="1"/>
          </p:cNvSpPr>
          <p:nvPr>
            <p:ph type="ctrTitle"/>
          </p:nvPr>
        </p:nvSpPr>
        <p:spPr bwMode="auto">
          <a:xfrm>
            <a:off x="609600" y="2341959"/>
            <a:ext cx="11049000" cy="12311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542816" indent="-542816"/>
            <a:r>
              <a:rPr lang="en-US" altLang="en-US" sz="4299" dirty="0">
                <a:latin typeface="Arial" panose="020B0604020202020204" pitchFamily="34" charset="0"/>
                <a:cs typeface="Calibri" panose="020F0502020204030204" pitchFamily="34" charset="0"/>
              </a:rPr>
              <a:t>    Lecture 23</a:t>
            </a:r>
            <a:br>
              <a:rPr lang="en-US" altLang="en-US" sz="4299" dirty="0">
                <a:latin typeface="Arial" panose="020B0604020202020204" pitchFamily="34" charset="0"/>
                <a:cs typeface="Calibri" panose="020F0502020204030204" pitchFamily="34" charset="0"/>
              </a:rPr>
            </a:br>
            <a:r>
              <a:rPr lang="en-US" altLang="en-US" sz="4299" dirty="0">
                <a:latin typeface="Arial" panose="020B0604020202020204" pitchFamily="34" charset="0"/>
                <a:cs typeface="Calibri" panose="020F0502020204030204" pitchFamily="34" charset="0"/>
              </a:rPr>
              <a:t>Natural Acceptance of Human Values</a:t>
            </a:r>
            <a:endParaRPr lang="en-US" altLang="en-US" sz="4299" b="0" dirty="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0B50EA7-0C2F-29E9-56AF-0C99E5FEDB0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a:t>Basis for Universal Human Values</a:t>
            </a:r>
            <a:endParaRPr lang="en-IN" altLang="en-US"/>
          </a:p>
        </p:txBody>
      </p:sp>
      <p:sp>
        <p:nvSpPr>
          <p:cNvPr id="3" name="Text Placeholder 2">
            <a:extLst>
              <a:ext uri="{FF2B5EF4-FFF2-40B4-BE49-F238E27FC236}">
                <a16:creationId xmlns:a16="http://schemas.microsoft.com/office/drawing/2014/main" id="{95335AD1-20CC-47FB-12DB-161CE785F922}"/>
              </a:ext>
            </a:extLst>
          </p:cNvPr>
          <p:cNvSpPr>
            <a:spLocks noGrp="1"/>
          </p:cNvSpPr>
          <p:nvPr>
            <p:ph type="body" sz="quarter" idx="13"/>
          </p:nvPr>
        </p:nvSpPr>
        <p:spPr/>
        <p:txBody>
          <a:bodyPr/>
          <a:lstStyle/>
          <a:p>
            <a:pPr marL="0" indent="0">
              <a:buNone/>
              <a:defRPr/>
            </a:pPr>
            <a:r>
              <a:rPr lang="en-IN"/>
              <a:t>Recap</a:t>
            </a:r>
          </a:p>
          <a:p>
            <a:pPr marL="271983" indent="-271983">
              <a:defRPr/>
            </a:pPr>
            <a:r>
              <a:t>In previous lectures, we concluded by identifying co-existence in the entire </a:t>
            </a:r>
            <a:r>
              <a:rPr lang="en-IN"/>
              <a:t>existence.</a:t>
            </a:r>
          </a:p>
          <a:p>
            <a:pPr marL="271983" indent="-271983">
              <a:defRPr/>
            </a:pPr>
            <a:r>
              <a:t>In the following lectures, we will try to understand how right understanding provides the basis for universal human values enabling their natural </a:t>
            </a:r>
            <a:r>
              <a:rPr lang="en-IN"/>
              <a:t>assimilation.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D1AB0C0-4889-BC35-BDE8-1973370C6D4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a:t>Natural Acceptance of Human Values</a:t>
            </a:r>
            <a:endParaRPr lang="en-IN" altLang="en-US"/>
          </a:p>
        </p:txBody>
      </p:sp>
      <p:sp>
        <p:nvSpPr>
          <p:cNvPr id="29699" name="Text Placeholder 2">
            <a:extLst>
              <a:ext uri="{FF2B5EF4-FFF2-40B4-BE49-F238E27FC236}">
                <a16:creationId xmlns:a16="http://schemas.microsoft.com/office/drawing/2014/main" id="{6CE51733-7BC0-DE2C-78BB-7F4F840E2F1B}"/>
              </a:ext>
            </a:extLst>
          </p:cNvPr>
          <p:cNvSpPr>
            <a:spLocks noGrp="1"/>
          </p:cNvSpPr>
          <p:nvPr>
            <p:ph type="body" sz="quarter" idx="13"/>
          </p:nvPr>
        </p:nvSpPr>
        <p:spPr bwMode="auto"/>
        <p:txBody>
          <a:bodyPr vert="horz" wrap="square" numCol="1" anchor="t" anchorCtr="0" compatLnSpc="1">
            <a:prstTxWarp prst="textNoShape">
              <a:avLst/>
            </a:prstTxWarp>
            <a:normAutofit/>
          </a:bodyPr>
          <a:lstStyle/>
          <a:p>
            <a:pPr defTabSz="1087221">
              <a:defRPr/>
            </a:pPr>
            <a:r>
              <a:rPr altLang="en-US" dirty="0"/>
              <a:t>Based on our understanding of harmony, we participate in the larger order. </a:t>
            </a:r>
          </a:p>
          <a:p>
            <a:pPr defTabSz="1087221">
              <a:defRPr/>
            </a:pPr>
            <a:r>
              <a:rPr altLang="en-US" dirty="0"/>
              <a:t>Our participation at different levels is our value. </a:t>
            </a:r>
          </a:p>
          <a:p>
            <a:pPr defTabSz="1087221">
              <a:defRPr/>
            </a:pPr>
            <a:r>
              <a:rPr altLang="en-US" dirty="0"/>
              <a:t>The identification of values is based on </a:t>
            </a:r>
            <a:r>
              <a:rPr altLang="en-US" dirty="0" err="1"/>
              <a:t>realisation</a:t>
            </a:r>
            <a:r>
              <a:rPr altLang="en-US" dirty="0"/>
              <a:t> and understanding. </a:t>
            </a:r>
          </a:p>
          <a:p>
            <a:pPr defTabSz="1087221">
              <a:defRPr/>
            </a:pPr>
            <a:r>
              <a:rPr altLang="en-US" dirty="0"/>
              <a:t>The participation of the human being is in the form of </a:t>
            </a:r>
            <a:r>
              <a:rPr altLang="en-US" dirty="0" err="1"/>
              <a:t>behaviour</a:t>
            </a:r>
            <a:r>
              <a:rPr altLang="en-US" dirty="0"/>
              <a:t>, work and participation in the larger order</a:t>
            </a:r>
          </a:p>
          <a:p>
            <a:pPr defTabSz="1087221">
              <a:defRPr/>
            </a:pPr>
            <a:endParaRPr altLang="en-US" dirty="0"/>
          </a:p>
          <a:p>
            <a:pPr defTabSz="1087221">
              <a:defRPr/>
            </a:pPr>
            <a:r>
              <a:rPr altLang="en-US" dirty="0"/>
              <a:t>We studied about the values of </a:t>
            </a:r>
            <a:r>
              <a:rPr altLang="en-US" b="1" dirty="0" err="1"/>
              <a:t>behaviour</a:t>
            </a:r>
            <a:r>
              <a:rPr altLang="en-US" dirty="0"/>
              <a:t> as the values in relationship: trust, respect, affection, care, guidance, reverence, gratitude, glory and love. </a:t>
            </a:r>
          </a:p>
          <a:p>
            <a:pPr defTabSz="1087221">
              <a:defRPr/>
            </a:pPr>
            <a:r>
              <a:rPr altLang="en-US" dirty="0"/>
              <a:t>It results into mutual happiness</a:t>
            </a:r>
          </a:p>
          <a:p>
            <a:pPr defTabSz="1087221">
              <a:defRPr/>
            </a:pPr>
            <a:endParaRPr altLang="en-US" dirty="0"/>
          </a:p>
          <a:p>
            <a:pPr defTabSz="1087221">
              <a:defRPr/>
            </a:pPr>
            <a:r>
              <a:rPr altLang="en-US" dirty="0"/>
              <a:t>Likewise, </a:t>
            </a:r>
            <a:r>
              <a:rPr altLang="en-US" b="1" dirty="0"/>
              <a:t>work</a:t>
            </a:r>
            <a:r>
              <a:rPr altLang="en-US" dirty="0"/>
              <a:t> with material things, ensuring their right </a:t>
            </a:r>
            <a:r>
              <a:rPr altLang="en-US" dirty="0" err="1"/>
              <a:t>utilisation</a:t>
            </a:r>
            <a:r>
              <a:rPr altLang="en-US" dirty="0"/>
              <a:t>, enrichment and protection is our value. </a:t>
            </a:r>
          </a:p>
          <a:p>
            <a:pPr defTabSz="1087221">
              <a:defRPr/>
            </a:pPr>
            <a:r>
              <a:rPr altLang="en-US" dirty="0"/>
              <a:t>It results into </a:t>
            </a:r>
          </a:p>
          <a:p>
            <a:pPr marL="271408" lvl="1" indent="0" defTabSz="1087221">
              <a:buNone/>
              <a:defRPr/>
            </a:pPr>
            <a:r>
              <a:rPr altLang="en-US" dirty="0"/>
              <a:t>prosperity for human being and </a:t>
            </a:r>
          </a:p>
          <a:p>
            <a:pPr marL="0" indent="0" defTabSz="1087221">
              <a:buNone/>
              <a:defRPr/>
            </a:pPr>
            <a:r>
              <a:rPr altLang="en-US" dirty="0"/>
              <a:t>   preservation of the rest of nature (enrichment, protection and right </a:t>
            </a:r>
            <a:r>
              <a:rPr altLang="en-US" dirty="0" err="1"/>
              <a:t>utilisation</a:t>
            </a:r>
            <a:r>
              <a:rPr altLang="en-US" dirty="0"/>
              <a:t>)</a:t>
            </a:r>
            <a:endParaRPr lang="en-IN" altLang="en-US" dirty="0"/>
          </a:p>
        </p:txBody>
      </p:sp>
      <p:pic>
        <p:nvPicPr>
          <p:cNvPr id="5" name="Picture 8">
            <a:extLst>
              <a:ext uri="{FF2B5EF4-FFF2-40B4-BE49-F238E27FC236}">
                <a16:creationId xmlns:a16="http://schemas.microsoft.com/office/drawing/2014/main" id="{BC078631-6EAE-4306-857B-36FAC7A4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0" y="5268913"/>
            <a:ext cx="1166813"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4E3C7FE-7517-CD49-F94E-2664AD4A1E66}"/>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IN" altLang="en-US"/>
              <a:t>Consolidated List of Human Values</a:t>
            </a:r>
          </a:p>
        </p:txBody>
      </p:sp>
      <p:sp>
        <p:nvSpPr>
          <p:cNvPr id="12291" name="Text Placeholder 2">
            <a:extLst>
              <a:ext uri="{FF2B5EF4-FFF2-40B4-BE49-F238E27FC236}">
                <a16:creationId xmlns:a16="http://schemas.microsoft.com/office/drawing/2014/main" id="{7D59DB1B-164C-53EB-1C9C-925125BF73A8}"/>
              </a:ext>
            </a:extLst>
          </p:cNvPr>
          <p:cNvSpPr>
            <a:spLocks noGrp="1"/>
          </p:cNvSpPr>
          <p:nvPr>
            <p:ph type="body" sz="quarter" idx="13"/>
          </p:nvPr>
        </p:nvSpPr>
        <p:spPr bwMode="auto"/>
        <p:txBody>
          <a:bodyPr vert="horz" wrap="square" numCol="1" anchor="t" anchorCtr="0" compatLnSpc="1">
            <a:prstTxWarp prst="textNoShape">
              <a:avLst/>
            </a:prstTxWarp>
            <a:normAutofit fontScale="92500" lnSpcReduction="20000"/>
          </a:bodyPr>
          <a:lstStyle/>
          <a:p>
            <a:pPr marL="543968" indent="-543968">
              <a:buFont typeface="Symbol" pitchFamily="18" charset="2"/>
              <a:buAutoNum type="arabicPeriod"/>
              <a:defRPr/>
            </a:pPr>
            <a:r>
              <a:rPr altLang="en-US"/>
              <a:t>In the Self – Continuous happiness- Happiness, Peace, Satisfaction, Bliss</a:t>
            </a:r>
          </a:p>
          <a:p>
            <a:pPr marL="543968" indent="-543968">
              <a:buFont typeface="Symbol" pitchFamily="18" charset="2"/>
              <a:buAutoNum type="arabicPeriod"/>
              <a:defRPr/>
            </a:pPr>
            <a:endParaRPr lang="en-IN" altLang="en-US" sz="1300"/>
          </a:p>
          <a:p>
            <a:pPr marL="543968" indent="-543968">
              <a:buFont typeface="Symbol" pitchFamily="18" charset="2"/>
              <a:buAutoNum type="arabicPeriod"/>
              <a:defRPr/>
            </a:pPr>
            <a:r>
              <a:rPr lang="en-IN" altLang="en-US"/>
              <a:t>In Human Being- with Body- F</a:t>
            </a:r>
            <a:r>
              <a:rPr altLang="en-US" err="1"/>
              <a:t>eeling</a:t>
            </a:r>
            <a:r>
              <a:rPr altLang="en-US"/>
              <a:t> of self-regulation in self, health in body </a:t>
            </a:r>
          </a:p>
          <a:p>
            <a:pPr marL="543968" indent="-543968">
              <a:buFont typeface="Symbol" pitchFamily="18" charset="2"/>
              <a:buAutoNum type="arabicPeriod"/>
              <a:defRPr/>
            </a:pPr>
            <a:endParaRPr altLang="en-US" sz="1300"/>
          </a:p>
          <a:p>
            <a:pPr marL="543968" indent="-543968">
              <a:buFont typeface="Symbol" pitchFamily="18" charset="2"/>
              <a:buAutoNum type="arabicPeriod"/>
              <a:defRPr/>
            </a:pPr>
            <a:r>
              <a:rPr altLang="en-US"/>
              <a:t>In Human-Human Relationship – Justice</a:t>
            </a:r>
          </a:p>
          <a:p>
            <a:pPr marL="543968" indent="-543968">
              <a:buNone/>
              <a:defRPr/>
            </a:pPr>
            <a:r>
              <a:rPr altLang="en-US"/>
              <a:t>	(established values- trust,… love + expressed values- </a:t>
            </a:r>
            <a:r>
              <a:rPr lang="en-IN" altLang="en-US"/>
              <a:t>… compassion</a:t>
            </a:r>
            <a:r>
              <a:rPr altLang="en-US"/>
              <a:t>)</a:t>
            </a:r>
          </a:p>
          <a:p>
            <a:pPr marL="543968" indent="-543968">
              <a:buNone/>
              <a:defRPr/>
            </a:pPr>
            <a:endParaRPr altLang="en-US" sz="1300"/>
          </a:p>
          <a:p>
            <a:pPr marL="543968" indent="-543968">
              <a:buNone/>
              <a:defRPr/>
            </a:pPr>
            <a:r>
              <a:rPr altLang="en-US"/>
              <a:t>4.	In Human-Rest of Nature Relationship – Prosperity in human being, preservation (enrichment, protection and right </a:t>
            </a:r>
            <a:r>
              <a:rPr altLang="en-US" err="1"/>
              <a:t>utilisation</a:t>
            </a:r>
            <a:r>
              <a:rPr altLang="en-US"/>
              <a:t>) of rest of Nature</a:t>
            </a:r>
          </a:p>
          <a:p>
            <a:pPr marL="543968" indent="-543968">
              <a:buNone/>
              <a:defRPr/>
            </a:pPr>
            <a:endParaRPr altLang="en-US" sz="1300"/>
          </a:p>
          <a:p>
            <a:pPr marL="543968" indent="-543968">
              <a:buNone/>
              <a:defRPr/>
            </a:pPr>
            <a:r>
              <a:rPr altLang="en-US"/>
              <a:t>5.	In Universal Human Order – participation in different systems -</a:t>
            </a:r>
            <a:r>
              <a:rPr altLang="en-US" err="1"/>
              <a:t>Perseverence</a:t>
            </a:r>
            <a:r>
              <a:rPr altLang="en-US"/>
              <a:t>, </a:t>
            </a:r>
            <a:r>
              <a:rPr altLang="en-US" err="1"/>
              <a:t>Bravity</a:t>
            </a:r>
            <a:r>
              <a:rPr altLang="en-US"/>
              <a:t>, Generosity, Kindness, </a:t>
            </a:r>
            <a:r>
              <a:rPr altLang="en-US" err="1"/>
              <a:t>Beneficience</a:t>
            </a:r>
            <a:r>
              <a:rPr altLang="en-US"/>
              <a:t>, Compassion –</a:t>
            </a:r>
          </a:p>
          <a:p>
            <a:pPr marL="543968" indent="-543968">
              <a:buNone/>
              <a:defRPr/>
            </a:pPr>
            <a:endParaRPr lang="en-IN" altLang="en-US">
              <a:solidFill>
                <a:srgbClr val="0000FF"/>
              </a:solidFill>
            </a:endParaRPr>
          </a:p>
          <a:p>
            <a:pPr marL="543968" indent="-543968">
              <a:buNone/>
              <a:defRPr/>
            </a:pPr>
            <a:r>
              <a:rPr lang="en-IN" altLang="en-US">
                <a:solidFill>
                  <a:srgbClr val="0000FF"/>
                </a:solidFill>
              </a:rPr>
              <a:t>The value of a human being is something definite</a:t>
            </a:r>
          </a:p>
          <a:p>
            <a:pPr marL="543968" indent="-543968">
              <a:buNone/>
              <a:defRPr/>
            </a:pPr>
            <a:r>
              <a:rPr lang="en-IN" altLang="en-US">
                <a:solidFill>
                  <a:srgbClr val="0000FF"/>
                </a:solidFill>
              </a:rPr>
              <a:t>In that sense, human values </a:t>
            </a:r>
            <a:r>
              <a:rPr altLang="en-US">
                <a:solidFill>
                  <a:srgbClr val="0000FF"/>
                </a:solidFill>
              </a:rPr>
              <a:t>are definite</a:t>
            </a:r>
          </a:p>
          <a:p>
            <a:pPr marL="543968" indent="-543968">
              <a:buNone/>
              <a:defRPr/>
            </a:pPr>
            <a:r>
              <a:rPr altLang="en-US">
                <a:solidFill>
                  <a:srgbClr val="0000FF"/>
                </a:solidFill>
              </a:rPr>
              <a:t>The participation of a human being living with human consciousness is definite </a:t>
            </a:r>
            <a:r>
              <a:rPr lang="en-IN" altLang="en-US">
                <a:solidFill>
                  <a:srgbClr val="0000FF"/>
                </a:solidFill>
              </a:rPr>
              <a:t>–</a:t>
            </a:r>
            <a:r>
              <a:rPr altLang="en-US">
                <a:solidFill>
                  <a:srgbClr val="0000FF"/>
                </a:solidFill>
              </a:rPr>
              <a:t> in the Self, in human-human relationship, in human-rest of nature relationship and in the human society (universal human order)</a:t>
            </a:r>
          </a:p>
          <a:p>
            <a:pPr marL="543968" indent="-543968">
              <a:buNone/>
              <a:defRPr/>
            </a:pPr>
            <a:endParaRPr altLang="en-US">
              <a:solidFill>
                <a:srgbClr val="0000FF"/>
              </a:solidFill>
            </a:endParaRPr>
          </a:p>
          <a:p>
            <a:pPr marL="543968" indent="-543968">
              <a:buNone/>
              <a:defRPr/>
            </a:pPr>
            <a:r>
              <a:rPr altLang="en-US">
                <a:solidFill>
                  <a:srgbClr val="0000FF"/>
                </a:solidFill>
              </a:rPr>
              <a:t>NOTE: That definite participation can be described in multiple ways</a:t>
            </a:r>
          </a:p>
          <a:p>
            <a:pPr marL="543968" indent="-543968">
              <a:buNone/>
              <a:defRPr/>
            </a:pPr>
            <a:r>
              <a:rPr altLang="en-US">
                <a:solidFill>
                  <a:srgbClr val="0000FF"/>
                </a:solidFill>
              </a:rPr>
              <a:t>This is one description of that definite participation (human values)</a:t>
            </a:r>
            <a:endParaRPr lang="en-IN" altLang="en-US">
              <a:solidFill>
                <a:srgbClr val="0000FF"/>
              </a:solidFill>
            </a:endParaRPr>
          </a:p>
        </p:txBody>
      </p:sp>
    </p:spTree>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4545</Words>
  <Application>Microsoft Office PowerPoint</Application>
  <PresentationFormat>Widescreen</PresentationFormat>
  <Paragraphs>493</Paragraphs>
  <Slides>53</Slides>
  <Notes>6</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Kruti Dev 010</vt:lpstr>
      <vt:lpstr>Symbol</vt:lpstr>
      <vt:lpstr>Times New Roman</vt:lpstr>
      <vt:lpstr>Wingdings</vt:lpstr>
      <vt:lpstr>UHV Theme 2022</vt:lpstr>
      <vt:lpstr>Lectures 23-25 Implications of the Holistic Understanding</vt:lpstr>
      <vt:lpstr>PowerPoint Presentation</vt:lpstr>
      <vt:lpstr>Module 5 – Implications of the Holistic Understanding – a Look at Professional Ethics</vt:lpstr>
      <vt:lpstr>Placement of Module 5</vt:lpstr>
      <vt:lpstr>For more details</vt:lpstr>
      <vt:lpstr>    Lecture 23 Natural Acceptance of Human Values</vt:lpstr>
      <vt:lpstr>Basis for Universal Human Values</vt:lpstr>
      <vt:lpstr>Natural Acceptance of Human Values</vt:lpstr>
      <vt:lpstr>Consolidated List of Human Values</vt:lpstr>
      <vt:lpstr>Universal Values Naturally Emerging from the Right Understanding</vt:lpstr>
      <vt:lpstr>Development of Human Consciousness </vt:lpstr>
      <vt:lpstr>Implications of Value-based Living</vt:lpstr>
      <vt:lpstr>Implications of Value-based Living…</vt:lpstr>
      <vt:lpstr>Key Takeaways</vt:lpstr>
      <vt:lpstr>PowerPoint Presentation</vt:lpstr>
      <vt:lpstr>    Lecture 24 Definitiveness of (Ethical) Human Conduct</vt:lpstr>
      <vt:lpstr>Definitiveness of Ethical Human Conduct</vt:lpstr>
      <vt:lpstr>Definitiveness of Ethical Human Conduct- View 1</vt:lpstr>
      <vt:lpstr>Definitiveness of Ethical Human Conduct- View 1</vt:lpstr>
      <vt:lpstr>Definitiveness of Ethical Human Conduct- View 2</vt:lpstr>
      <vt:lpstr>Values, Policy and Character – Ethical Human Conduct</vt:lpstr>
      <vt:lpstr>Values</vt:lpstr>
      <vt:lpstr>Values</vt:lpstr>
      <vt:lpstr>Sum Up</vt:lpstr>
      <vt:lpstr>Policy</vt:lpstr>
      <vt:lpstr>Policy – Detail, thought of "how to do"–Human Constitution</vt:lpstr>
      <vt:lpstr>PowerPoint Presentation</vt:lpstr>
      <vt:lpstr>Character</vt:lpstr>
      <vt:lpstr>Rightfully Acquired Wealth</vt:lpstr>
      <vt:lpstr>PowerPoint Presentation</vt:lpstr>
      <vt:lpstr>Ethical Human Conduct</vt:lpstr>
      <vt:lpstr>Key Takeaways</vt:lpstr>
      <vt:lpstr>Tendency of Human Living with Human Consciousness</vt:lpstr>
      <vt:lpstr>    Lecture 25 Professional Ethics in the light of Right Understanding</vt:lpstr>
      <vt:lpstr>Profession – In Context of the Comprehensive Human Goal</vt:lpstr>
      <vt:lpstr>Professional Ethics</vt:lpstr>
      <vt:lpstr>Salient Features Characterizing Professional Ethics</vt:lpstr>
      <vt:lpstr>Issues in Professional Ethics – The Current Scenario</vt:lpstr>
      <vt:lpstr>Some Salient Categories of Unethical Practices Today</vt:lpstr>
      <vt:lpstr>Prevailing Approaches towards Promotion of Professional Ethics</vt:lpstr>
      <vt:lpstr>Inadequacy of Prevailing Approaches</vt:lpstr>
      <vt:lpstr>Inherent Contradictions and Dilemmas</vt:lpstr>
      <vt:lpstr>Different Approaches to Ethics and Professional Ethics</vt:lpstr>
      <vt:lpstr>The Way Ahead</vt:lpstr>
      <vt:lpstr>Key Takeaways</vt:lpstr>
      <vt:lpstr>Practice Sessions</vt:lpstr>
      <vt:lpstr>Practice Sessions</vt:lpstr>
      <vt:lpstr>Practice Session after Lecture 24</vt:lpstr>
      <vt:lpstr>Expected Outcome</vt:lpstr>
      <vt:lpstr>FAQs for Lectures 23-25</vt:lpstr>
      <vt:lpstr>Questions</vt:lpstr>
      <vt:lpstr>PowerPoint Presentation</vt:lpstr>
      <vt:lpstr>Self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2024-06-23T10:46:13Z</dcterms:modified>
</cp:coreProperties>
</file>